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5" r:id="rId3"/>
    <p:sldId id="257" r:id="rId4"/>
    <p:sldId id="274" r:id="rId5"/>
    <p:sldId id="275" r:id="rId6"/>
    <p:sldId id="276" r:id="rId7"/>
    <p:sldId id="277" r:id="rId8"/>
    <p:sldId id="278" r:id="rId9"/>
    <p:sldId id="273" r:id="rId10"/>
    <p:sldId id="279" r:id="rId11"/>
    <p:sldId id="280" r:id="rId12"/>
    <p:sldId id="281" r:id="rId13"/>
    <p:sldId id="286" r:id="rId14"/>
    <p:sldId id="282" r:id="rId15"/>
    <p:sldId id="283" r:id="rId16"/>
    <p:sldId id="287" r:id="rId17"/>
    <p:sldId id="289" r:id="rId18"/>
    <p:sldId id="291" r:id="rId19"/>
    <p:sldId id="292" r:id="rId20"/>
    <p:sldId id="290" r:id="rId21"/>
    <p:sldId id="293" r:id="rId22"/>
    <p:sldId id="294" r:id="rId23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  <a:srgbClr val="9900CC"/>
    <a:srgbClr val="EA4335"/>
    <a:srgbClr val="775AF0"/>
    <a:srgbClr val="00B050"/>
    <a:srgbClr val="FBB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BA41BA-36D2-4015-9589-37E0C7BA3ABE}" v="135" dt="2022-10-13T14:45:57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Norell" userId="1932c246168c6c33" providerId="LiveId" clId="{93BA41BA-36D2-4015-9589-37E0C7BA3ABE}"/>
    <pc:docChg chg="undo custSel addSld delSld modSld sldOrd">
      <pc:chgData name="Brett Norell" userId="1932c246168c6c33" providerId="LiveId" clId="{93BA41BA-36D2-4015-9589-37E0C7BA3ABE}" dt="2022-10-13T14:45:57.141" v="2188"/>
      <pc:docMkLst>
        <pc:docMk/>
      </pc:docMkLst>
      <pc:sldChg chg="modSp mod">
        <pc:chgData name="Brett Norell" userId="1932c246168c6c33" providerId="LiveId" clId="{93BA41BA-36D2-4015-9589-37E0C7BA3ABE}" dt="2022-10-13T14:36:14.826" v="2183" actId="20577"/>
        <pc:sldMkLst>
          <pc:docMk/>
          <pc:sldMk cId="3812942487" sldId="256"/>
        </pc:sldMkLst>
        <pc:spChg chg="mod">
          <ac:chgData name="Brett Norell" userId="1932c246168c6c33" providerId="LiveId" clId="{93BA41BA-36D2-4015-9589-37E0C7BA3ABE}" dt="2022-10-13T14:36:14.826" v="2183" actId="20577"/>
          <ac:spMkLst>
            <pc:docMk/>
            <pc:sldMk cId="3812942487" sldId="256"/>
            <ac:spMk id="3" creationId="{C65C20BB-72E4-43BA-7B43-E86273DB0724}"/>
          </ac:spMkLst>
        </pc:spChg>
        <pc:picChg chg="mod">
          <ac:chgData name="Brett Norell" userId="1932c246168c6c33" providerId="LiveId" clId="{93BA41BA-36D2-4015-9589-37E0C7BA3ABE}" dt="2022-10-11T01:44:22.499" v="572" actId="1076"/>
          <ac:picMkLst>
            <pc:docMk/>
            <pc:sldMk cId="3812942487" sldId="256"/>
            <ac:picMk id="5" creationId="{9DE3774A-D7B3-8572-6C4E-078836576AF7}"/>
          </ac:picMkLst>
        </pc:picChg>
      </pc:sldChg>
      <pc:sldChg chg="modSp mod">
        <pc:chgData name="Brett Norell" userId="1932c246168c6c33" providerId="LiveId" clId="{93BA41BA-36D2-4015-9589-37E0C7BA3ABE}" dt="2022-10-11T01:45:48.343" v="640" actId="255"/>
        <pc:sldMkLst>
          <pc:docMk/>
          <pc:sldMk cId="3979248102" sldId="257"/>
        </pc:sldMkLst>
        <pc:spChg chg="mod">
          <ac:chgData name="Brett Norell" userId="1932c246168c6c33" providerId="LiveId" clId="{93BA41BA-36D2-4015-9589-37E0C7BA3ABE}" dt="2022-10-10T19:21:54.077" v="41" actId="14100"/>
          <ac:spMkLst>
            <pc:docMk/>
            <pc:sldMk cId="3979248102" sldId="257"/>
            <ac:spMk id="2" creationId="{E0B2B935-CEDC-AD92-ED60-E2928F61DF18}"/>
          </ac:spMkLst>
        </pc:spChg>
        <pc:graphicFrameChg chg="mod">
          <ac:chgData name="Brett Norell" userId="1932c246168c6c33" providerId="LiveId" clId="{93BA41BA-36D2-4015-9589-37E0C7BA3ABE}" dt="2022-10-11T01:45:48.343" v="640" actId="255"/>
          <ac:graphicFrameMkLst>
            <pc:docMk/>
            <pc:sldMk cId="3979248102" sldId="257"/>
            <ac:graphicFrameMk id="4" creationId="{E64E94A8-77B4-26AB-FEB3-3E018B97CCFC}"/>
          </ac:graphicFrameMkLst>
        </pc:graphicFrameChg>
      </pc:sldChg>
      <pc:sldChg chg="add del">
        <pc:chgData name="Brett Norell" userId="1932c246168c6c33" providerId="LiveId" clId="{93BA41BA-36D2-4015-9589-37E0C7BA3ABE}" dt="2022-10-13T14:45:57.141" v="2188"/>
        <pc:sldMkLst>
          <pc:docMk/>
          <pc:sldMk cId="2431605305" sldId="273"/>
        </pc:sldMkLst>
      </pc:sldChg>
      <pc:sldChg chg="modSp mod">
        <pc:chgData name="Brett Norell" userId="1932c246168c6c33" providerId="LiveId" clId="{93BA41BA-36D2-4015-9589-37E0C7BA3ABE}" dt="2022-10-11T01:45:54.771" v="641" actId="255"/>
        <pc:sldMkLst>
          <pc:docMk/>
          <pc:sldMk cId="30799790" sldId="274"/>
        </pc:sldMkLst>
        <pc:spChg chg="mod">
          <ac:chgData name="Brett Norell" userId="1932c246168c6c33" providerId="LiveId" clId="{93BA41BA-36D2-4015-9589-37E0C7BA3ABE}" dt="2022-10-10T19:22:19.991" v="44" actId="14100"/>
          <ac:spMkLst>
            <pc:docMk/>
            <pc:sldMk cId="30799790" sldId="274"/>
            <ac:spMk id="2" creationId="{B3E8C924-C13E-5FE0-1FB8-0E4E827E1A1C}"/>
          </ac:spMkLst>
        </pc:spChg>
        <pc:graphicFrameChg chg="mod">
          <ac:chgData name="Brett Norell" userId="1932c246168c6c33" providerId="LiveId" clId="{93BA41BA-36D2-4015-9589-37E0C7BA3ABE}" dt="2022-10-11T01:45:54.771" v="641" actId="255"/>
          <ac:graphicFrameMkLst>
            <pc:docMk/>
            <pc:sldMk cId="30799790" sldId="274"/>
            <ac:graphicFrameMk id="4" creationId="{4BD20AF3-CCB4-02AA-DF7A-91B57286569E}"/>
          </ac:graphicFrameMkLst>
        </pc:graphicFrameChg>
      </pc:sldChg>
      <pc:sldChg chg="addSp delSp modSp mod">
        <pc:chgData name="Brett Norell" userId="1932c246168c6c33" providerId="LiveId" clId="{93BA41BA-36D2-4015-9589-37E0C7BA3ABE}" dt="2022-10-11T01:45:59.323" v="642" actId="255"/>
        <pc:sldMkLst>
          <pc:docMk/>
          <pc:sldMk cId="2699492599" sldId="275"/>
        </pc:sldMkLst>
        <pc:spChg chg="mod">
          <ac:chgData name="Brett Norell" userId="1932c246168c6c33" providerId="LiveId" clId="{93BA41BA-36D2-4015-9589-37E0C7BA3ABE}" dt="2022-10-10T19:23:46.487" v="239" actId="14100"/>
          <ac:spMkLst>
            <pc:docMk/>
            <pc:sldMk cId="2699492599" sldId="275"/>
            <ac:spMk id="2" creationId="{E4E01795-84FF-7FA0-275E-7B31FA7CE6C1}"/>
          </ac:spMkLst>
        </pc:spChg>
        <pc:spChg chg="add del mod">
          <ac:chgData name="Brett Norell" userId="1932c246168c6c33" providerId="LiveId" clId="{93BA41BA-36D2-4015-9589-37E0C7BA3ABE}" dt="2022-10-10T19:22:48.722" v="49"/>
          <ac:spMkLst>
            <pc:docMk/>
            <pc:sldMk cId="2699492599" sldId="275"/>
            <ac:spMk id="3" creationId="{45AC131E-0ADC-514A-4EF2-196482BEDCEA}"/>
          </ac:spMkLst>
        </pc:spChg>
        <pc:graphicFrameChg chg="add mod">
          <ac:chgData name="Brett Norell" userId="1932c246168c6c33" providerId="LiveId" clId="{93BA41BA-36D2-4015-9589-37E0C7BA3ABE}" dt="2022-10-10T19:22:47.181" v="48"/>
          <ac:graphicFrameMkLst>
            <pc:docMk/>
            <pc:sldMk cId="2699492599" sldId="275"/>
            <ac:graphicFrameMk id="4" creationId="{2454BCF9-9CCC-9189-1048-5C51C4F58867}"/>
          </ac:graphicFrameMkLst>
        </pc:graphicFrameChg>
        <pc:graphicFrameChg chg="add mod">
          <ac:chgData name="Brett Norell" userId="1932c246168c6c33" providerId="LiveId" clId="{93BA41BA-36D2-4015-9589-37E0C7BA3ABE}" dt="2022-10-11T01:45:59.323" v="642" actId="255"/>
          <ac:graphicFrameMkLst>
            <pc:docMk/>
            <pc:sldMk cId="2699492599" sldId="275"/>
            <ac:graphicFrameMk id="5" creationId="{2454BCF9-9CCC-9189-1048-5C51C4F58867}"/>
          </ac:graphicFrameMkLst>
        </pc:graphicFrameChg>
        <pc:picChg chg="del">
          <ac:chgData name="Brett Norell" userId="1932c246168c6c33" providerId="LiveId" clId="{93BA41BA-36D2-4015-9589-37E0C7BA3ABE}" dt="2022-10-10T19:22:41.662" v="46" actId="478"/>
          <ac:picMkLst>
            <pc:docMk/>
            <pc:sldMk cId="2699492599" sldId="275"/>
            <ac:picMk id="3074" creationId="{A1601368-AE19-38B6-0E7B-D49E6883FAD6}"/>
          </ac:picMkLst>
        </pc:picChg>
      </pc:sldChg>
      <pc:sldChg chg="addSp delSp modSp mod">
        <pc:chgData name="Brett Norell" userId="1932c246168c6c33" providerId="LiveId" clId="{93BA41BA-36D2-4015-9589-37E0C7BA3ABE}" dt="2022-10-11T01:46:04.922" v="643" actId="255"/>
        <pc:sldMkLst>
          <pc:docMk/>
          <pc:sldMk cId="1307134305" sldId="276"/>
        </pc:sldMkLst>
        <pc:spChg chg="mod">
          <ac:chgData name="Brett Norell" userId="1932c246168c6c33" providerId="LiveId" clId="{93BA41BA-36D2-4015-9589-37E0C7BA3ABE}" dt="2022-10-10T19:25:39.146" v="414" actId="1076"/>
          <ac:spMkLst>
            <pc:docMk/>
            <pc:sldMk cId="1307134305" sldId="276"/>
            <ac:spMk id="2" creationId="{5FC376EC-09AF-832C-1CD0-003507755920}"/>
          </ac:spMkLst>
        </pc:spChg>
        <pc:spChg chg="add del mod">
          <ac:chgData name="Brett Norell" userId="1932c246168c6c33" providerId="LiveId" clId="{93BA41BA-36D2-4015-9589-37E0C7BA3ABE}" dt="2022-10-10T19:24:50.776" v="254"/>
          <ac:spMkLst>
            <pc:docMk/>
            <pc:sldMk cId="1307134305" sldId="276"/>
            <ac:spMk id="3" creationId="{EA8ED518-9ADF-1222-5544-272E6860D669}"/>
          </ac:spMkLst>
        </pc:spChg>
        <pc:graphicFrameChg chg="add mod">
          <ac:chgData name="Brett Norell" userId="1932c246168c6c33" providerId="LiveId" clId="{93BA41BA-36D2-4015-9589-37E0C7BA3ABE}" dt="2022-10-10T19:24:49.222" v="253"/>
          <ac:graphicFrameMkLst>
            <pc:docMk/>
            <pc:sldMk cId="1307134305" sldId="276"/>
            <ac:graphicFrameMk id="6" creationId="{DDF0E294-5F54-05D7-1272-72D4602A7D45}"/>
          </ac:graphicFrameMkLst>
        </pc:graphicFrameChg>
        <pc:graphicFrameChg chg="add mod">
          <ac:chgData name="Brett Norell" userId="1932c246168c6c33" providerId="LiveId" clId="{93BA41BA-36D2-4015-9589-37E0C7BA3ABE}" dt="2022-10-11T01:46:04.922" v="643" actId="255"/>
          <ac:graphicFrameMkLst>
            <pc:docMk/>
            <pc:sldMk cId="1307134305" sldId="276"/>
            <ac:graphicFrameMk id="7" creationId="{DDF0E294-5F54-05D7-1272-72D4602A7D45}"/>
          </ac:graphicFrameMkLst>
        </pc:graphicFrameChg>
        <pc:picChg chg="del">
          <ac:chgData name="Brett Norell" userId="1932c246168c6c33" providerId="LiveId" clId="{93BA41BA-36D2-4015-9589-37E0C7BA3ABE}" dt="2022-10-10T19:24:45.363" v="251" actId="478"/>
          <ac:picMkLst>
            <pc:docMk/>
            <pc:sldMk cId="1307134305" sldId="276"/>
            <ac:picMk id="4098" creationId="{3796FB6D-AFED-B12A-A000-8888CF077EF3}"/>
          </ac:picMkLst>
        </pc:picChg>
      </pc:sldChg>
      <pc:sldChg chg="addSp delSp modSp mod ord">
        <pc:chgData name="Brett Norell" userId="1932c246168c6c33" providerId="LiveId" clId="{93BA41BA-36D2-4015-9589-37E0C7BA3ABE}" dt="2022-10-11T01:51:41.661" v="697"/>
        <pc:sldMkLst>
          <pc:docMk/>
          <pc:sldMk cId="2331856220" sldId="277"/>
        </pc:sldMkLst>
        <pc:spChg chg="mod">
          <ac:chgData name="Brett Norell" userId="1932c246168c6c33" providerId="LiveId" clId="{93BA41BA-36D2-4015-9589-37E0C7BA3ABE}" dt="2022-10-10T19:27:10.223" v="450" actId="14100"/>
          <ac:spMkLst>
            <pc:docMk/>
            <pc:sldMk cId="2331856220" sldId="277"/>
            <ac:spMk id="2" creationId="{CEDE303D-FC4F-C6F8-D044-9F1D8E9E0284}"/>
          </ac:spMkLst>
        </pc:spChg>
        <pc:spChg chg="add del mod">
          <ac:chgData name="Brett Norell" userId="1932c246168c6c33" providerId="LiveId" clId="{93BA41BA-36D2-4015-9589-37E0C7BA3ABE}" dt="2022-10-10T19:26:44.202" v="427"/>
          <ac:spMkLst>
            <pc:docMk/>
            <pc:sldMk cId="2331856220" sldId="277"/>
            <ac:spMk id="5" creationId="{D3E42DB9-F4AC-BE1F-EBC5-BEB792F789FB}"/>
          </ac:spMkLst>
        </pc:spChg>
        <pc:graphicFrameChg chg="del">
          <ac:chgData name="Brett Norell" userId="1932c246168c6c33" providerId="LiveId" clId="{93BA41BA-36D2-4015-9589-37E0C7BA3ABE}" dt="2022-10-10T19:26:41.875" v="426" actId="478"/>
          <ac:graphicFrameMkLst>
            <pc:docMk/>
            <pc:sldMk cId="2331856220" sldId="277"/>
            <ac:graphicFrameMk id="4" creationId="{6DDD1C28-16D5-41E1-6D21-72BC7482D1B6}"/>
          </ac:graphicFrameMkLst>
        </pc:graphicFrameChg>
        <pc:graphicFrameChg chg="add mod">
          <ac:chgData name="Brett Norell" userId="1932c246168c6c33" providerId="LiveId" clId="{93BA41BA-36D2-4015-9589-37E0C7BA3ABE}" dt="2022-10-11T01:51:41.661" v="697"/>
          <ac:graphicFrameMkLst>
            <pc:docMk/>
            <pc:sldMk cId="2331856220" sldId="277"/>
            <ac:graphicFrameMk id="6" creationId="{F9D95FD2-3ED3-5420-2A6C-A71967E911D5}"/>
          </ac:graphicFrameMkLst>
        </pc:graphicFrameChg>
      </pc:sldChg>
      <pc:sldChg chg="addSp delSp modSp mod ord">
        <pc:chgData name="Brett Norell" userId="1932c246168c6c33" providerId="LiveId" clId="{93BA41BA-36D2-4015-9589-37E0C7BA3ABE}" dt="2022-10-13T14:36:44.662" v="2187" actId="14100"/>
        <pc:sldMkLst>
          <pc:docMk/>
          <pc:sldMk cId="2846672975" sldId="278"/>
        </pc:sldMkLst>
        <pc:spChg chg="mod">
          <ac:chgData name="Brett Norell" userId="1932c246168c6c33" providerId="LiveId" clId="{93BA41BA-36D2-4015-9589-37E0C7BA3ABE}" dt="2022-10-13T14:36:35.574" v="2186" actId="20577"/>
          <ac:spMkLst>
            <pc:docMk/>
            <pc:sldMk cId="2846672975" sldId="278"/>
            <ac:spMk id="2" creationId="{8AD731A6-FE26-A392-796E-A84C8501C595}"/>
          </ac:spMkLst>
        </pc:spChg>
        <pc:spChg chg="add del mod">
          <ac:chgData name="Brett Norell" userId="1932c246168c6c33" providerId="LiveId" clId="{93BA41BA-36D2-4015-9589-37E0C7BA3ABE}" dt="2022-10-10T23:38:41.313" v="482"/>
          <ac:spMkLst>
            <pc:docMk/>
            <pc:sldMk cId="2846672975" sldId="278"/>
            <ac:spMk id="5" creationId="{0BFB837E-73F2-4C99-B4E1-92CD4ED7B89B}"/>
          </ac:spMkLst>
        </pc:spChg>
        <pc:spChg chg="add del mod">
          <ac:chgData name="Brett Norell" userId="1932c246168c6c33" providerId="LiveId" clId="{93BA41BA-36D2-4015-9589-37E0C7BA3ABE}" dt="2022-10-10T23:39:14.697" v="486"/>
          <ac:spMkLst>
            <pc:docMk/>
            <pc:sldMk cId="2846672975" sldId="278"/>
            <ac:spMk id="8" creationId="{53F8D80F-F8C8-60F1-C611-8E9090E9FC1A}"/>
          </ac:spMkLst>
        </pc:spChg>
        <pc:graphicFrameChg chg="del">
          <ac:chgData name="Brett Norell" userId="1932c246168c6c33" providerId="LiveId" clId="{93BA41BA-36D2-4015-9589-37E0C7BA3ABE}" dt="2022-10-10T23:38:39.225" v="481" actId="478"/>
          <ac:graphicFrameMkLst>
            <pc:docMk/>
            <pc:sldMk cId="2846672975" sldId="278"/>
            <ac:graphicFrameMk id="4" creationId="{0F630491-F371-4EBB-993C-B8D752FAC0CF}"/>
          </ac:graphicFrameMkLst>
        </pc:graphicFrameChg>
        <pc:graphicFrameChg chg="add del mod">
          <ac:chgData name="Brett Norell" userId="1932c246168c6c33" providerId="LiveId" clId="{93BA41BA-36D2-4015-9589-37E0C7BA3ABE}" dt="2022-10-10T23:39:12.735" v="485" actId="478"/>
          <ac:graphicFrameMkLst>
            <pc:docMk/>
            <pc:sldMk cId="2846672975" sldId="278"/>
            <ac:graphicFrameMk id="6" creationId="{44A89ED4-AC3A-1BB3-AE72-AFC32ECB8D69}"/>
          </ac:graphicFrameMkLst>
        </pc:graphicFrameChg>
        <pc:graphicFrameChg chg="add mod">
          <ac:chgData name="Brett Norell" userId="1932c246168c6c33" providerId="LiveId" clId="{93BA41BA-36D2-4015-9589-37E0C7BA3ABE}" dt="2022-10-13T14:36:44.662" v="2187" actId="14100"/>
          <ac:graphicFrameMkLst>
            <pc:docMk/>
            <pc:sldMk cId="2846672975" sldId="278"/>
            <ac:graphicFrameMk id="9" creationId="{0191ABE6-D776-D8AD-166A-25A14CE542A3}"/>
          </ac:graphicFrameMkLst>
        </pc:graphicFrameChg>
      </pc:sldChg>
      <pc:sldChg chg="add del">
        <pc:chgData name="Brett Norell" userId="1932c246168c6c33" providerId="LiveId" clId="{93BA41BA-36D2-4015-9589-37E0C7BA3ABE}" dt="2022-10-13T14:45:57.141" v="2188"/>
        <pc:sldMkLst>
          <pc:docMk/>
          <pc:sldMk cId="2688404985" sldId="279"/>
        </pc:sldMkLst>
      </pc:sldChg>
      <pc:sldChg chg="add del">
        <pc:chgData name="Brett Norell" userId="1932c246168c6c33" providerId="LiveId" clId="{93BA41BA-36D2-4015-9589-37E0C7BA3ABE}" dt="2022-10-13T14:45:57.141" v="2188"/>
        <pc:sldMkLst>
          <pc:docMk/>
          <pc:sldMk cId="2005861860" sldId="280"/>
        </pc:sldMkLst>
      </pc:sldChg>
      <pc:sldChg chg="add del">
        <pc:chgData name="Brett Norell" userId="1932c246168c6c33" providerId="LiveId" clId="{93BA41BA-36D2-4015-9589-37E0C7BA3ABE}" dt="2022-10-13T14:45:57.141" v="2188"/>
        <pc:sldMkLst>
          <pc:docMk/>
          <pc:sldMk cId="1545001385" sldId="281"/>
        </pc:sldMkLst>
      </pc:sldChg>
      <pc:sldChg chg="modSp mod ord">
        <pc:chgData name="Brett Norell" userId="1932c246168c6c33" providerId="LiveId" clId="{93BA41BA-36D2-4015-9589-37E0C7BA3ABE}" dt="2022-10-11T01:45:38.595" v="639" actId="255"/>
        <pc:sldMkLst>
          <pc:docMk/>
          <pc:sldMk cId="3768058251" sldId="282"/>
        </pc:sldMkLst>
        <pc:spChg chg="mod">
          <ac:chgData name="Brett Norell" userId="1932c246168c6c33" providerId="LiveId" clId="{93BA41BA-36D2-4015-9589-37E0C7BA3ABE}" dt="2022-10-11T01:45:23.775" v="637" actId="20577"/>
          <ac:spMkLst>
            <pc:docMk/>
            <pc:sldMk cId="3768058251" sldId="282"/>
            <ac:spMk id="2" creationId="{44524986-7FCA-1906-4BE7-91F6CB783EB1}"/>
          </ac:spMkLst>
        </pc:spChg>
        <pc:graphicFrameChg chg="mod">
          <ac:chgData name="Brett Norell" userId="1932c246168c6c33" providerId="LiveId" clId="{93BA41BA-36D2-4015-9589-37E0C7BA3ABE}" dt="2022-10-11T01:45:38.595" v="639" actId="255"/>
          <ac:graphicFrameMkLst>
            <pc:docMk/>
            <pc:sldMk cId="3768058251" sldId="282"/>
            <ac:graphicFrameMk id="4" creationId="{9D1A10CA-F09E-199F-0AE4-1C9CA0DF0874}"/>
          </ac:graphicFrameMkLst>
        </pc:graphicFrameChg>
      </pc:sldChg>
      <pc:sldChg chg="addSp delSp modSp add mod">
        <pc:chgData name="Brett Norell" userId="1932c246168c6c33" providerId="LiveId" clId="{93BA41BA-36D2-4015-9589-37E0C7BA3ABE}" dt="2022-10-11T01:53:50.793" v="725"/>
        <pc:sldMkLst>
          <pc:docMk/>
          <pc:sldMk cId="1103714450" sldId="283"/>
        </pc:sldMkLst>
        <pc:spChg chg="add del mod">
          <ac:chgData name="Brett Norell" userId="1932c246168c6c33" providerId="LiveId" clId="{93BA41BA-36D2-4015-9589-37E0C7BA3ABE}" dt="2022-10-10T23:44:12.616" v="491"/>
          <ac:spMkLst>
            <pc:docMk/>
            <pc:sldMk cId="1103714450" sldId="283"/>
            <ac:spMk id="4" creationId="{91B3C6D2-EFE3-708B-DAD1-B8CEB8ABA174}"/>
          </ac:spMkLst>
        </pc:spChg>
        <pc:graphicFrameChg chg="add mod">
          <ac:chgData name="Brett Norell" userId="1932c246168c6c33" providerId="LiveId" clId="{93BA41BA-36D2-4015-9589-37E0C7BA3ABE}" dt="2022-10-11T01:53:50.793" v="725"/>
          <ac:graphicFrameMkLst>
            <pc:docMk/>
            <pc:sldMk cId="1103714450" sldId="283"/>
            <ac:graphicFrameMk id="5" creationId="{2D4E11CB-1040-FC8D-9261-569D3DE99741}"/>
          </ac:graphicFrameMkLst>
        </pc:graphicFrameChg>
        <pc:graphicFrameChg chg="del">
          <ac:chgData name="Brett Norell" userId="1932c246168c6c33" providerId="LiveId" clId="{93BA41BA-36D2-4015-9589-37E0C7BA3ABE}" dt="2022-10-10T23:44:10.551" v="490" actId="478"/>
          <ac:graphicFrameMkLst>
            <pc:docMk/>
            <pc:sldMk cId="1103714450" sldId="283"/>
            <ac:graphicFrameMk id="9" creationId="{0191ABE6-D776-D8AD-166A-25A14CE542A3}"/>
          </ac:graphicFrameMkLst>
        </pc:graphicFrameChg>
      </pc:sldChg>
      <pc:sldChg chg="new del">
        <pc:chgData name="Brett Norell" userId="1932c246168c6c33" providerId="LiveId" clId="{93BA41BA-36D2-4015-9589-37E0C7BA3ABE}" dt="2022-10-11T01:43:57.899" v="567" actId="2696"/>
        <pc:sldMkLst>
          <pc:docMk/>
          <pc:sldMk cId="2771817644" sldId="284"/>
        </pc:sldMkLst>
      </pc:sldChg>
      <pc:sldChg chg="addSp modSp new mod">
        <pc:chgData name="Brett Norell" userId="1932c246168c6c33" providerId="LiveId" clId="{93BA41BA-36D2-4015-9589-37E0C7BA3ABE}" dt="2022-10-11T01:44:27.241" v="573" actId="1076"/>
        <pc:sldMkLst>
          <pc:docMk/>
          <pc:sldMk cId="4071959759" sldId="285"/>
        </pc:sldMkLst>
        <pc:spChg chg="mod">
          <ac:chgData name="Brett Norell" userId="1932c246168c6c33" providerId="LiveId" clId="{93BA41BA-36D2-4015-9589-37E0C7BA3ABE}" dt="2022-10-11T01:43:18.843" v="524" actId="20577"/>
          <ac:spMkLst>
            <pc:docMk/>
            <pc:sldMk cId="4071959759" sldId="285"/>
            <ac:spMk id="2" creationId="{5B3A9C42-5E99-15F3-2001-0C58DD9B4D34}"/>
          </ac:spMkLst>
        </pc:spChg>
        <pc:spChg chg="mod">
          <ac:chgData name="Brett Norell" userId="1932c246168c6c33" providerId="LiveId" clId="{93BA41BA-36D2-4015-9589-37E0C7BA3ABE}" dt="2022-10-11T01:43:52.754" v="566" actId="20577"/>
          <ac:spMkLst>
            <pc:docMk/>
            <pc:sldMk cId="4071959759" sldId="285"/>
            <ac:spMk id="3" creationId="{A10F093B-E90D-FB1A-09E7-EF550167A377}"/>
          </ac:spMkLst>
        </pc:spChg>
        <pc:picChg chg="add mod">
          <ac:chgData name="Brett Norell" userId="1932c246168c6c33" providerId="LiveId" clId="{93BA41BA-36D2-4015-9589-37E0C7BA3ABE}" dt="2022-10-11T01:44:27.241" v="573" actId="1076"/>
          <ac:picMkLst>
            <pc:docMk/>
            <pc:sldMk cId="4071959759" sldId="285"/>
            <ac:picMk id="4" creationId="{6BD866C4-B2A9-D335-6CF5-B5708B9D1951}"/>
          </ac:picMkLst>
        </pc:picChg>
      </pc:sldChg>
      <pc:sldChg chg="modSp add mod">
        <pc:chgData name="Brett Norell" userId="1932c246168c6c33" providerId="LiveId" clId="{93BA41BA-36D2-4015-9589-37E0C7BA3ABE}" dt="2022-10-11T01:45:16.775" v="624" actId="20577"/>
        <pc:sldMkLst>
          <pc:docMk/>
          <pc:sldMk cId="825250596" sldId="286"/>
        </pc:sldMkLst>
        <pc:spChg chg="mod">
          <ac:chgData name="Brett Norell" userId="1932c246168c6c33" providerId="LiveId" clId="{93BA41BA-36D2-4015-9589-37E0C7BA3ABE}" dt="2022-10-11T01:45:08.976" v="618" actId="6549"/>
          <ac:spMkLst>
            <pc:docMk/>
            <pc:sldMk cId="825250596" sldId="286"/>
            <ac:spMk id="2" creationId="{5B3A9C42-5E99-15F3-2001-0C58DD9B4D34}"/>
          </ac:spMkLst>
        </pc:spChg>
        <pc:spChg chg="mod">
          <ac:chgData name="Brett Norell" userId="1932c246168c6c33" providerId="LiveId" clId="{93BA41BA-36D2-4015-9589-37E0C7BA3ABE}" dt="2022-10-11T01:45:16.775" v="624" actId="20577"/>
          <ac:spMkLst>
            <pc:docMk/>
            <pc:sldMk cId="825250596" sldId="286"/>
            <ac:spMk id="3" creationId="{A10F093B-E90D-FB1A-09E7-EF550167A377}"/>
          </ac:spMkLst>
        </pc:spChg>
      </pc:sldChg>
      <pc:sldChg chg="delSp modSp add mod">
        <pc:chgData name="Brett Norell" userId="1932c246168c6c33" providerId="LiveId" clId="{93BA41BA-36D2-4015-9589-37E0C7BA3ABE}" dt="2022-10-11T01:54:31.718" v="741" actId="478"/>
        <pc:sldMkLst>
          <pc:docMk/>
          <pc:sldMk cId="24270051" sldId="287"/>
        </pc:sldMkLst>
        <pc:spChg chg="mod">
          <ac:chgData name="Brett Norell" userId="1932c246168c6c33" providerId="LiveId" clId="{93BA41BA-36D2-4015-9589-37E0C7BA3ABE}" dt="2022-10-11T01:54:24.568" v="739" actId="20577"/>
          <ac:spMkLst>
            <pc:docMk/>
            <pc:sldMk cId="24270051" sldId="287"/>
            <ac:spMk id="2" creationId="{5B3A9C42-5E99-15F3-2001-0C58DD9B4D34}"/>
          </ac:spMkLst>
        </pc:spChg>
        <pc:spChg chg="del mod">
          <ac:chgData name="Brett Norell" userId="1932c246168c6c33" providerId="LiveId" clId="{93BA41BA-36D2-4015-9589-37E0C7BA3ABE}" dt="2022-10-11T01:54:31.718" v="741" actId="478"/>
          <ac:spMkLst>
            <pc:docMk/>
            <pc:sldMk cId="24270051" sldId="287"/>
            <ac:spMk id="3" creationId="{A10F093B-E90D-FB1A-09E7-EF550167A377}"/>
          </ac:spMkLst>
        </pc:spChg>
      </pc:sldChg>
      <pc:sldChg chg="addSp delSp modSp new del mod modClrScheme chgLayout">
        <pc:chgData name="Brett Norell" userId="1932c246168c6c33" providerId="LiveId" clId="{93BA41BA-36D2-4015-9589-37E0C7BA3ABE}" dt="2022-10-11T02:48:49.490" v="1391" actId="47"/>
        <pc:sldMkLst>
          <pc:docMk/>
          <pc:sldMk cId="2180133506" sldId="288"/>
        </pc:sldMkLst>
        <pc:spChg chg="del mod ord">
          <ac:chgData name="Brett Norell" userId="1932c246168c6c33" providerId="LiveId" clId="{93BA41BA-36D2-4015-9589-37E0C7BA3ABE}" dt="2022-10-11T01:54:46.482" v="743" actId="700"/>
          <ac:spMkLst>
            <pc:docMk/>
            <pc:sldMk cId="2180133506" sldId="288"/>
            <ac:spMk id="2" creationId="{AB9A6E7A-4662-FF68-B021-496E52013E68}"/>
          </ac:spMkLst>
        </pc:spChg>
        <pc:spChg chg="del mod ord">
          <ac:chgData name="Brett Norell" userId="1932c246168c6c33" providerId="LiveId" clId="{93BA41BA-36D2-4015-9589-37E0C7BA3ABE}" dt="2022-10-11T01:54:46.482" v="743" actId="700"/>
          <ac:spMkLst>
            <pc:docMk/>
            <pc:sldMk cId="2180133506" sldId="288"/>
            <ac:spMk id="3" creationId="{528D117A-02C3-7E50-B2D4-0CA358B3F0D4}"/>
          </ac:spMkLst>
        </pc:spChg>
        <pc:spChg chg="add mod ord">
          <ac:chgData name="Brett Norell" userId="1932c246168c6c33" providerId="LiveId" clId="{93BA41BA-36D2-4015-9589-37E0C7BA3ABE}" dt="2022-10-11T02:17:42.518" v="818" actId="20577"/>
          <ac:spMkLst>
            <pc:docMk/>
            <pc:sldMk cId="2180133506" sldId="288"/>
            <ac:spMk id="4" creationId="{00B30645-871B-BC30-FA81-35E8992DE521}"/>
          </ac:spMkLst>
        </pc:spChg>
        <pc:spChg chg="add mod ord">
          <ac:chgData name="Brett Norell" userId="1932c246168c6c33" providerId="LiveId" clId="{93BA41BA-36D2-4015-9589-37E0C7BA3ABE}" dt="2022-10-11T02:19:16.377" v="913" actId="27636"/>
          <ac:spMkLst>
            <pc:docMk/>
            <pc:sldMk cId="2180133506" sldId="288"/>
            <ac:spMk id="5" creationId="{9F259937-AD47-C876-B5BA-7C59A54E7D1F}"/>
          </ac:spMkLst>
        </pc:spChg>
      </pc:sldChg>
      <pc:sldChg chg="modSp new mod">
        <pc:chgData name="Brett Norell" userId="1932c246168c6c33" providerId="LiveId" clId="{93BA41BA-36D2-4015-9589-37E0C7BA3ABE}" dt="2022-10-11T02:25:49.343" v="1148" actId="120"/>
        <pc:sldMkLst>
          <pc:docMk/>
          <pc:sldMk cId="2839933792" sldId="289"/>
        </pc:sldMkLst>
        <pc:spChg chg="mod">
          <ac:chgData name="Brett Norell" userId="1932c246168c6c33" providerId="LiveId" clId="{93BA41BA-36D2-4015-9589-37E0C7BA3ABE}" dt="2022-10-11T02:25:35.694" v="1142" actId="1076"/>
          <ac:spMkLst>
            <pc:docMk/>
            <pc:sldMk cId="2839933792" sldId="289"/>
            <ac:spMk id="2" creationId="{F5900BAE-A45A-592C-738C-570B6648E847}"/>
          </ac:spMkLst>
        </pc:spChg>
        <pc:spChg chg="mod">
          <ac:chgData name="Brett Norell" userId="1932c246168c6c33" providerId="LiveId" clId="{93BA41BA-36D2-4015-9589-37E0C7BA3ABE}" dt="2022-10-11T02:25:49.343" v="1148" actId="120"/>
          <ac:spMkLst>
            <pc:docMk/>
            <pc:sldMk cId="2839933792" sldId="289"/>
            <ac:spMk id="3" creationId="{D30BB10A-FE32-C09B-6138-8906EDB7B7F1}"/>
          </ac:spMkLst>
        </pc:spChg>
        <pc:spChg chg="mod">
          <ac:chgData name="Brett Norell" userId="1932c246168c6c33" providerId="LiveId" clId="{93BA41BA-36D2-4015-9589-37E0C7BA3ABE}" dt="2022-10-11T02:25:44.356" v="1145" actId="27636"/>
          <ac:spMkLst>
            <pc:docMk/>
            <pc:sldMk cId="2839933792" sldId="289"/>
            <ac:spMk id="4" creationId="{C657B99E-5DBA-6E2C-46B6-A102BF9E042F}"/>
          </ac:spMkLst>
        </pc:spChg>
      </pc:sldChg>
      <pc:sldChg chg="modSp new mod ord">
        <pc:chgData name="Brett Norell" userId="1932c246168c6c33" providerId="LiveId" clId="{93BA41BA-36D2-4015-9589-37E0C7BA3ABE}" dt="2022-10-11T02:35:45.951" v="1390" actId="255"/>
        <pc:sldMkLst>
          <pc:docMk/>
          <pc:sldMk cId="1723751679" sldId="290"/>
        </pc:sldMkLst>
        <pc:spChg chg="mod">
          <ac:chgData name="Brett Norell" userId="1932c246168c6c33" providerId="LiveId" clId="{93BA41BA-36D2-4015-9589-37E0C7BA3ABE}" dt="2022-10-11T02:35:18.154" v="1385" actId="1076"/>
          <ac:spMkLst>
            <pc:docMk/>
            <pc:sldMk cId="1723751679" sldId="290"/>
            <ac:spMk id="2" creationId="{46051C41-D74B-2B94-DE64-ED8C71BA0371}"/>
          </ac:spMkLst>
        </pc:spChg>
        <pc:spChg chg="mod">
          <ac:chgData name="Brett Norell" userId="1932c246168c6c33" providerId="LiveId" clId="{93BA41BA-36D2-4015-9589-37E0C7BA3ABE}" dt="2022-10-11T02:35:45.951" v="1390" actId="255"/>
          <ac:spMkLst>
            <pc:docMk/>
            <pc:sldMk cId="1723751679" sldId="290"/>
            <ac:spMk id="3" creationId="{F5C94CCB-09B3-3E58-AE7C-8B02243B196E}"/>
          </ac:spMkLst>
        </pc:spChg>
        <pc:spChg chg="mod">
          <ac:chgData name="Brett Norell" userId="1932c246168c6c33" providerId="LiveId" clId="{93BA41BA-36D2-4015-9589-37E0C7BA3ABE}" dt="2022-10-11T02:35:22.551" v="1387" actId="14100"/>
          <ac:spMkLst>
            <pc:docMk/>
            <pc:sldMk cId="1723751679" sldId="290"/>
            <ac:spMk id="4" creationId="{BC45A748-4199-3E7A-4690-CDCCECE88484}"/>
          </ac:spMkLst>
        </pc:spChg>
      </pc:sldChg>
      <pc:sldChg chg="modSp new mod">
        <pc:chgData name="Brett Norell" userId="1932c246168c6c33" providerId="LiveId" clId="{93BA41BA-36D2-4015-9589-37E0C7BA3ABE}" dt="2022-10-11T22:05:24.800" v="2136" actId="20577"/>
        <pc:sldMkLst>
          <pc:docMk/>
          <pc:sldMk cId="3436881247" sldId="291"/>
        </pc:sldMkLst>
        <pc:spChg chg="mod">
          <ac:chgData name="Brett Norell" userId="1932c246168c6c33" providerId="LiveId" clId="{93BA41BA-36D2-4015-9589-37E0C7BA3ABE}" dt="2022-10-11T02:26:12.171" v="1150" actId="1076"/>
          <ac:spMkLst>
            <pc:docMk/>
            <pc:sldMk cId="3436881247" sldId="291"/>
            <ac:spMk id="2" creationId="{A05E8DC3-21FF-8767-7290-58603FAD7C9E}"/>
          </ac:spMkLst>
        </pc:spChg>
        <pc:spChg chg="mod">
          <ac:chgData name="Brett Norell" userId="1932c246168c6c33" providerId="LiveId" clId="{93BA41BA-36D2-4015-9589-37E0C7BA3ABE}" dt="2022-10-11T22:05:24.800" v="2136" actId="20577"/>
          <ac:spMkLst>
            <pc:docMk/>
            <pc:sldMk cId="3436881247" sldId="291"/>
            <ac:spMk id="3" creationId="{83755A8B-1AE7-4969-0EAB-E325CE3ADDB0}"/>
          </ac:spMkLst>
        </pc:spChg>
        <pc:spChg chg="mod">
          <ac:chgData name="Brett Norell" userId="1932c246168c6c33" providerId="LiveId" clId="{93BA41BA-36D2-4015-9589-37E0C7BA3ABE}" dt="2022-10-11T02:26:31.151" v="1155" actId="14100"/>
          <ac:spMkLst>
            <pc:docMk/>
            <pc:sldMk cId="3436881247" sldId="291"/>
            <ac:spMk id="4" creationId="{B59E27E1-775E-7B7C-8AF2-2C1E2A6953C4}"/>
          </ac:spMkLst>
        </pc:spChg>
      </pc:sldChg>
      <pc:sldChg chg="modSp new mod">
        <pc:chgData name="Brett Norell" userId="1932c246168c6c33" providerId="LiveId" clId="{93BA41BA-36D2-4015-9589-37E0C7BA3ABE}" dt="2022-10-11T02:29:13.551" v="1299" actId="20577"/>
        <pc:sldMkLst>
          <pc:docMk/>
          <pc:sldMk cId="3347901581" sldId="292"/>
        </pc:sldMkLst>
        <pc:spChg chg="mod">
          <ac:chgData name="Brett Norell" userId="1932c246168c6c33" providerId="LiveId" clId="{93BA41BA-36D2-4015-9589-37E0C7BA3ABE}" dt="2022-10-11T02:28:01.822" v="1271" actId="1076"/>
          <ac:spMkLst>
            <pc:docMk/>
            <pc:sldMk cId="3347901581" sldId="292"/>
            <ac:spMk id="2" creationId="{A92C3A5A-6247-873B-8933-15CC5BF7F862}"/>
          </ac:spMkLst>
        </pc:spChg>
        <pc:spChg chg="mod">
          <ac:chgData name="Brett Norell" userId="1932c246168c6c33" providerId="LiveId" clId="{93BA41BA-36D2-4015-9589-37E0C7BA3ABE}" dt="2022-10-11T02:29:01.629" v="1296" actId="6549"/>
          <ac:spMkLst>
            <pc:docMk/>
            <pc:sldMk cId="3347901581" sldId="292"/>
            <ac:spMk id="3" creationId="{EC6E7CDA-60A0-8400-7C26-ADA687F26843}"/>
          </ac:spMkLst>
        </pc:spChg>
        <pc:spChg chg="mod">
          <ac:chgData name="Brett Norell" userId="1932c246168c6c33" providerId="LiveId" clId="{93BA41BA-36D2-4015-9589-37E0C7BA3ABE}" dt="2022-10-11T02:29:13.551" v="1299" actId="20577"/>
          <ac:spMkLst>
            <pc:docMk/>
            <pc:sldMk cId="3347901581" sldId="292"/>
            <ac:spMk id="4" creationId="{E182B5A3-FF99-9716-1746-55E46CB1250A}"/>
          </ac:spMkLst>
        </pc:spChg>
      </pc:sldChg>
      <pc:sldChg chg="addSp delSp modSp new add del mod">
        <pc:chgData name="Brett Norell" userId="1932c246168c6c33" providerId="LiveId" clId="{93BA41BA-36D2-4015-9589-37E0C7BA3ABE}" dt="2022-10-11T17:00:08.931" v="1399" actId="22"/>
        <pc:sldMkLst>
          <pc:docMk/>
          <pc:sldMk cId="781571451" sldId="293"/>
        </pc:sldMkLst>
        <pc:spChg chg="mod">
          <ac:chgData name="Brett Norell" userId="1932c246168c6c33" providerId="LiveId" clId="{93BA41BA-36D2-4015-9589-37E0C7BA3ABE}" dt="2022-10-11T02:30:08.901" v="1372" actId="1076"/>
          <ac:spMkLst>
            <pc:docMk/>
            <pc:sldMk cId="781571451" sldId="293"/>
            <ac:spMk id="2" creationId="{8A7DF432-325A-893F-7FFB-73E3DEFDBAF2}"/>
          </ac:spMkLst>
        </pc:spChg>
        <pc:spChg chg="mod">
          <ac:chgData name="Brett Norell" userId="1932c246168c6c33" providerId="LiveId" clId="{93BA41BA-36D2-4015-9589-37E0C7BA3ABE}" dt="2022-10-11T02:30:14.597" v="1374" actId="14100"/>
          <ac:spMkLst>
            <pc:docMk/>
            <pc:sldMk cId="781571451" sldId="293"/>
            <ac:spMk id="3" creationId="{285502D2-7EF7-6D48-B472-72CC5BAB4970}"/>
          </ac:spMkLst>
        </pc:spChg>
        <pc:spChg chg="mod">
          <ac:chgData name="Brett Norell" userId="1932c246168c6c33" providerId="LiveId" clId="{93BA41BA-36D2-4015-9589-37E0C7BA3ABE}" dt="2022-10-11T02:35:02.249" v="1382" actId="255"/>
          <ac:spMkLst>
            <pc:docMk/>
            <pc:sldMk cId="781571451" sldId="293"/>
            <ac:spMk id="4" creationId="{D15302BD-D97F-625F-4E65-82B6BBEA9A0F}"/>
          </ac:spMkLst>
        </pc:spChg>
        <pc:spChg chg="add del">
          <ac:chgData name="Brett Norell" userId="1932c246168c6c33" providerId="LiveId" clId="{93BA41BA-36D2-4015-9589-37E0C7BA3ABE}" dt="2022-10-11T17:00:08.931" v="1399" actId="22"/>
          <ac:spMkLst>
            <pc:docMk/>
            <pc:sldMk cId="781571451" sldId="293"/>
            <ac:spMk id="6" creationId="{20A0EB24-7AFE-1ACE-9934-46305C9D2681}"/>
          </ac:spMkLst>
        </pc:spChg>
      </pc:sldChg>
      <pc:sldChg chg="modSp new mod">
        <pc:chgData name="Brett Norell" userId="1932c246168c6c33" providerId="LiveId" clId="{93BA41BA-36D2-4015-9589-37E0C7BA3ABE}" dt="2022-10-11T17:04:39.426" v="2134" actId="255"/>
        <pc:sldMkLst>
          <pc:docMk/>
          <pc:sldMk cId="2851902064" sldId="294"/>
        </pc:sldMkLst>
        <pc:spChg chg="mod">
          <ac:chgData name="Brett Norell" userId="1932c246168c6c33" providerId="LiveId" clId="{93BA41BA-36D2-4015-9589-37E0C7BA3ABE}" dt="2022-10-11T17:00:18.025" v="1414" actId="20577"/>
          <ac:spMkLst>
            <pc:docMk/>
            <pc:sldMk cId="2851902064" sldId="294"/>
            <ac:spMk id="2" creationId="{DE75B028-FAB4-9668-7106-7790A9DDE7BD}"/>
          </ac:spMkLst>
        </pc:spChg>
        <pc:spChg chg="mod">
          <ac:chgData name="Brett Norell" userId="1932c246168c6c33" providerId="LiveId" clId="{93BA41BA-36D2-4015-9589-37E0C7BA3ABE}" dt="2022-10-11T17:04:39.426" v="2134" actId="255"/>
          <ac:spMkLst>
            <pc:docMk/>
            <pc:sldMk cId="2851902064" sldId="294"/>
            <ac:spMk id="3" creationId="{866E42F1-F60C-2C20-D3C0-600DDDCAB2F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MPSD%20Community%20Survey%20Results%202022.10.09%20ALL%20RESPONS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Priorities%20Question%20Results%20-%20All%20Respons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932c246168c6c33/Documents/Brett%20Work%20Files/LLC/MPSD/Surveys/Priorities%20Question%20Results%20-%20All%20Respons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'[MPSD Community Survey Results 2022.10.09 ALL RESPONSES.xlsx]Satisfaction'!$B$1</c:f>
              <c:strCache>
                <c:ptCount val="1"/>
                <c:pt idx="0">
                  <c:v>How satisfied are you with the quality of Manitowoc Public Schools?</c:v>
                </c:pt>
              </c:strCache>
            </c:strRef>
          </c:tx>
          <c:dPt>
            <c:idx val="0"/>
            <c:bubble3D val="0"/>
            <c:spPr>
              <a:solidFill>
                <a:srgbClr val="4285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E9-4CB9-81CA-006416AF4B83}"/>
              </c:ext>
            </c:extLst>
          </c:dPt>
          <c:dPt>
            <c:idx val="1"/>
            <c:bubble3D val="0"/>
            <c:spPr>
              <a:solidFill>
                <a:srgbClr val="EA433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E9-4CB9-81CA-006416AF4B83}"/>
              </c:ext>
            </c:extLst>
          </c:dPt>
          <c:dPt>
            <c:idx val="2"/>
            <c:bubble3D val="0"/>
            <c:spPr>
              <a:solidFill>
                <a:srgbClr val="FBBC0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E9-4CB9-81CA-006416AF4B8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E9-4CB9-81CA-006416AF4B83}"/>
              </c:ext>
            </c:extLst>
          </c:dPt>
          <c:dPt>
            <c:idx val="4"/>
            <c:bubble3D val="0"/>
            <c:spPr>
              <a:solidFill>
                <a:srgbClr val="9900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E9-4CB9-81CA-006416AF4B8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'[MPSD Community Survey Results 2022.10.09 ALL RESPONSES.xlsx]Satisfaction'!$A$2:$A$6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'[MPSD Community Survey Results 2022.10.09 ALL RESPONSES.xlsx]Satisfaction'!$B$2:$B$6</c:f>
              <c:numCache>
                <c:formatCode>General</c:formatCode>
                <c:ptCount val="5"/>
                <c:pt idx="0">
                  <c:v>56</c:v>
                </c:pt>
                <c:pt idx="1">
                  <c:v>183</c:v>
                </c:pt>
                <c:pt idx="2">
                  <c:v>123</c:v>
                </c:pt>
                <c:pt idx="3">
                  <c:v>84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E9-4CB9-81CA-006416AF4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273879967934"/>
          <c:y val="0.34400715618308303"/>
          <c:w val="0.23231410966300553"/>
          <c:h val="0.397811482365339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'[MPSD Community Survey Results 2022.10.09 ALL RESPONSES.xlsx]Lived in District'!$B$1</c:f>
              <c:strCache>
                <c:ptCount val="1"/>
                <c:pt idx="0">
                  <c:v>How long have you lived in the District?</c:v>
                </c:pt>
              </c:strCache>
            </c:strRef>
          </c:tx>
          <c:dPt>
            <c:idx val="0"/>
            <c:bubble3D val="0"/>
            <c:spPr>
              <a:solidFill>
                <a:srgbClr val="4285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2C-41AD-9589-13D342C5DF04}"/>
              </c:ext>
            </c:extLst>
          </c:dPt>
          <c:dPt>
            <c:idx val="1"/>
            <c:bubble3D val="0"/>
            <c:spPr>
              <a:solidFill>
                <a:srgbClr val="EA433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2C-41AD-9589-13D342C5DF04}"/>
              </c:ext>
            </c:extLst>
          </c:dPt>
          <c:dPt>
            <c:idx val="2"/>
            <c:bubble3D val="0"/>
            <c:spPr>
              <a:solidFill>
                <a:srgbClr val="FBBC0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2C-41AD-9589-13D342C5DF04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2C-41AD-9589-13D342C5DF0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'[MPSD Community Survey Results 2022.10.09 ALL RESPONSES.xlsx]Lived in District'!$A$2:$A$5</c:f>
              <c:strCache>
                <c:ptCount val="4"/>
                <c:pt idx="0">
                  <c:v>5 or fewer years</c:v>
                </c:pt>
                <c:pt idx="1">
                  <c:v>6-10 years</c:v>
                </c:pt>
                <c:pt idx="2">
                  <c:v>11-20 years</c:v>
                </c:pt>
                <c:pt idx="3">
                  <c:v>More than 20 years</c:v>
                </c:pt>
              </c:strCache>
            </c:strRef>
          </c:cat>
          <c:val>
            <c:numRef>
              <c:f>'[MPSD Community Survey Results 2022.10.09 ALL RESPONSES.xlsx]Lived in District'!$B$2:$B$5</c:f>
              <c:numCache>
                <c:formatCode>General</c:formatCode>
                <c:ptCount val="4"/>
                <c:pt idx="0">
                  <c:v>41</c:v>
                </c:pt>
                <c:pt idx="1">
                  <c:v>64</c:v>
                </c:pt>
                <c:pt idx="2">
                  <c:v>115</c:v>
                </c:pt>
                <c:pt idx="3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2C-41AD-9589-13D342C5D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'[MPSD Community Survey Results 2022.10.09 ALL RESPONSES.xlsx]Quality'!$B$1</c:f>
              <c:strCache>
                <c:ptCount val="1"/>
                <c:pt idx="0">
                  <c:v>During the time you have lived here, do you think the quality of education has improved, stayed the same or declined?</c:v>
                </c:pt>
              </c:strCache>
            </c:strRef>
          </c:tx>
          <c:dPt>
            <c:idx val="0"/>
            <c:bubble3D val="0"/>
            <c:spPr>
              <a:solidFill>
                <a:srgbClr val="4285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30-4EAD-959F-450D00E33834}"/>
              </c:ext>
            </c:extLst>
          </c:dPt>
          <c:dPt>
            <c:idx val="1"/>
            <c:bubble3D val="0"/>
            <c:spPr>
              <a:solidFill>
                <a:srgbClr val="EA433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30-4EAD-959F-450D00E33834}"/>
              </c:ext>
            </c:extLst>
          </c:dPt>
          <c:dPt>
            <c:idx val="2"/>
            <c:bubble3D val="0"/>
            <c:spPr>
              <a:solidFill>
                <a:srgbClr val="FBBC0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30-4EAD-959F-450D00E33834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30-4EAD-959F-450D00E3383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'[MPSD Community Survey Results 2022.10.09 ALL RESPONSES.xlsx]Quality'!$A$2:$A$5</c:f>
              <c:strCache>
                <c:ptCount val="4"/>
                <c:pt idx="0">
                  <c:v>Improved</c:v>
                </c:pt>
                <c:pt idx="1">
                  <c:v>Stayed the same</c:v>
                </c:pt>
                <c:pt idx="2">
                  <c:v>Declined</c:v>
                </c:pt>
                <c:pt idx="3">
                  <c:v>No opinion</c:v>
                </c:pt>
              </c:strCache>
            </c:strRef>
          </c:cat>
          <c:val>
            <c:numRef>
              <c:f>'[MPSD Community Survey Results 2022.10.09 ALL RESPONSES.xlsx]Quality'!$B$2:$B$5</c:f>
              <c:numCache>
                <c:formatCode>General</c:formatCode>
                <c:ptCount val="4"/>
                <c:pt idx="0">
                  <c:v>79</c:v>
                </c:pt>
                <c:pt idx="1">
                  <c:v>122</c:v>
                </c:pt>
                <c:pt idx="2">
                  <c:v>231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30-4EAD-959F-450D00E33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985000760726983"/>
          <c:y val="0.15842820830853152"/>
          <c:w val="0.18496843526770243"/>
          <c:h val="0.405255162593900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'[MPSD Community Survey Results 2022.10.09 ALL RESPONSES.xlsx]Children'!$B$1</c:f>
              <c:strCache>
                <c:ptCount val="1"/>
                <c:pt idx="0">
                  <c:v>Do you have any children who currently attend an MPSD school, have graduated, attend private school or are home schooled?</c:v>
                </c:pt>
              </c:strCache>
            </c:strRef>
          </c:tx>
          <c:spPr>
            <a:solidFill>
              <a:srgbClr val="4285F4"/>
            </a:solidFill>
          </c:spPr>
          <c:dPt>
            <c:idx val="0"/>
            <c:bubble3D val="0"/>
            <c:spPr>
              <a:solidFill>
                <a:srgbClr val="4285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A7-401F-B97C-A8DA79AAADD1}"/>
              </c:ext>
            </c:extLst>
          </c:dPt>
          <c:dPt>
            <c:idx val="1"/>
            <c:bubble3D val="0"/>
            <c:spPr>
              <a:solidFill>
                <a:srgbClr val="EA433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A7-401F-B97C-A8DA79AAADD1}"/>
              </c:ext>
            </c:extLst>
          </c:dPt>
          <c:dPt>
            <c:idx val="2"/>
            <c:bubble3D val="0"/>
            <c:spPr>
              <a:solidFill>
                <a:srgbClr val="FBBC0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A7-401F-B97C-A8DA79AAADD1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A7-401F-B97C-A8DA79AAADD1}"/>
              </c:ext>
            </c:extLst>
          </c:dPt>
          <c:dPt>
            <c:idx val="4"/>
            <c:bubble3D val="0"/>
            <c:spPr>
              <a:solidFill>
                <a:srgbClr val="9900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A7-401F-B97C-A8DA79AAADD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'[MPSD Community Survey Results 2022.10.09 ALL RESPONSES.xlsx]Children'!$A$2:$A$6</c:f>
              <c:strCache>
                <c:ptCount val="5"/>
                <c:pt idx="0">
                  <c:v>Current or will be attending MPSD</c:v>
                </c:pt>
                <c:pt idx="1">
                  <c:v>MPSD graduate</c:v>
                </c:pt>
                <c:pt idx="2">
                  <c:v>Current or will be attending Private/Home School</c:v>
                </c:pt>
                <c:pt idx="3">
                  <c:v>Private/Home School graduate</c:v>
                </c:pt>
                <c:pt idx="4">
                  <c:v>No children</c:v>
                </c:pt>
              </c:strCache>
            </c:strRef>
          </c:cat>
          <c:val>
            <c:numRef>
              <c:f>'[MPSD Community Survey Results 2022.10.09 ALL RESPONSES.xlsx]Children'!$B$2:$B$6</c:f>
              <c:numCache>
                <c:formatCode>General</c:formatCode>
                <c:ptCount val="5"/>
                <c:pt idx="0">
                  <c:v>387</c:v>
                </c:pt>
                <c:pt idx="1">
                  <c:v>45</c:v>
                </c:pt>
                <c:pt idx="2">
                  <c:v>10</c:v>
                </c:pt>
                <c:pt idx="3">
                  <c:v>8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A7-401F-B97C-A8DA79AAA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54992428476557"/>
          <c:y val="0.13290137780671776"/>
          <c:w val="0.30488036708020744"/>
          <c:h val="0.73681586479835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'[MPSD Community Survey Results 2022.10.09 ALL RESPONSES.xlsx]How Handles'!$A$3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rgbClr val="4285F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5235693478536633E-3"/>
                  <c:y val="-2.176966626511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FE-4C78-8863-2A5E96954149}"/>
                </c:ext>
              </c:extLst>
            </c:dLbl>
            <c:dLbl>
              <c:idx val="4"/>
              <c:layout>
                <c:manualLayout>
                  <c:x val="-1.0872615579756115E-2"/>
                  <c:y val="-1.935081445787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FE-4C78-8863-2A5E96954149}"/>
                </c:ext>
              </c:extLst>
            </c:dLbl>
            <c:dLbl>
              <c:idx val="6"/>
              <c:layout>
                <c:manualLayout>
                  <c:x val="-6.5235693478537483E-3"/>
                  <c:y val="-1.4513110843407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FE-4C78-8863-2A5E96954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RESPONSES.xlsx]How Handles'!$B$2:$K$2</c:f>
              <c:strCache>
                <c:ptCount val="10"/>
                <c:pt idx="0">
                  <c:v>Plans for the future</c:v>
                </c:pt>
                <c:pt idx="1">
                  <c:v>Prepares students for success</c:v>
                </c:pt>
                <c:pt idx="2">
                  <c:v>Maintains facilities</c:v>
                </c:pt>
                <c:pt idx="3">
                  <c:v>Effectively utilizes tax dollars</c:v>
                </c:pt>
                <c:pt idx="4">
                  <c:v>Addresses students' needs</c:v>
                </c:pt>
                <c:pt idx="5">
                  <c:v>Communicates with community members</c:v>
                </c:pt>
                <c:pt idx="6">
                  <c:v>Reflects the values of the community</c:v>
                </c:pt>
                <c:pt idx="7">
                  <c:v>Attracts and retains quality teachers/professional staff</c:v>
                </c:pt>
                <c:pt idx="8">
                  <c:v>Attracts and retains quality support staff</c:v>
                </c:pt>
                <c:pt idx="9">
                  <c:v>Attracts and retains quality school and district administrators</c:v>
                </c:pt>
              </c:strCache>
            </c:strRef>
          </c:cat>
          <c:val>
            <c:numRef>
              <c:f>'[MPSD Community Survey Results 2022.10.09 ALL RESPONSES.xlsx]How Handles'!$B$3:$K$3</c:f>
              <c:numCache>
                <c:formatCode>General</c:formatCode>
                <c:ptCount val="10"/>
                <c:pt idx="0">
                  <c:v>41</c:v>
                </c:pt>
                <c:pt idx="1">
                  <c:v>51</c:v>
                </c:pt>
                <c:pt idx="2">
                  <c:v>52</c:v>
                </c:pt>
                <c:pt idx="3">
                  <c:v>54</c:v>
                </c:pt>
                <c:pt idx="4">
                  <c:v>41</c:v>
                </c:pt>
                <c:pt idx="5">
                  <c:v>47</c:v>
                </c:pt>
                <c:pt idx="6">
                  <c:v>44</c:v>
                </c:pt>
                <c:pt idx="7">
                  <c:v>28</c:v>
                </c:pt>
                <c:pt idx="8">
                  <c:v>30</c:v>
                </c:pt>
                <c:pt idx="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A-44A6-B287-21B92941EFDB}"/>
            </c:ext>
          </c:extLst>
        </c:ser>
        <c:ser>
          <c:idx val="1"/>
          <c:order val="1"/>
          <c:tx>
            <c:strRef>
              <c:f>'[MPSD Community Survey Results 2022.10.09 ALL RESPONSES.xlsx]How Handles'!$A$4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rgbClr val="EA433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61083090582928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FE-4C78-8863-2A5E96954149}"/>
                </c:ext>
              </c:extLst>
            </c:dLbl>
            <c:dLbl>
              <c:idx val="2"/>
              <c:layout>
                <c:manualLayout>
                  <c:x val="0"/>
                  <c:y val="-1.4513110843407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0FE-4C78-8863-2A5E96954149}"/>
                </c:ext>
              </c:extLst>
            </c:dLbl>
            <c:dLbl>
              <c:idx val="3"/>
              <c:layout>
                <c:manualLayout>
                  <c:x val="-5.4363077898780974E-3"/>
                  <c:y val="-2.4188518072346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0FE-4C78-8863-2A5E96954149}"/>
                </c:ext>
              </c:extLst>
            </c:dLbl>
            <c:dLbl>
              <c:idx val="7"/>
              <c:layout>
                <c:manualLayout>
                  <c:x val="-1.3047138695707337E-2"/>
                  <c:y val="-7.256555421703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FE-4C78-8863-2A5E96954149}"/>
                </c:ext>
              </c:extLst>
            </c:dLbl>
            <c:dLbl>
              <c:idx val="8"/>
              <c:layout>
                <c:manualLayout>
                  <c:x val="-7.6108309058292804E-3"/>
                  <c:y val="-7.256555421703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FE-4C78-8863-2A5E96954149}"/>
                </c:ext>
              </c:extLst>
            </c:dLbl>
            <c:dLbl>
              <c:idx val="9"/>
              <c:layout>
                <c:manualLayout>
                  <c:x val="-1.0872615579756115E-2"/>
                  <c:y val="-1.935081445787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0FE-4C78-8863-2A5E96954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RESPONSES.xlsx]How Handles'!$B$2:$K$2</c:f>
              <c:strCache>
                <c:ptCount val="10"/>
                <c:pt idx="0">
                  <c:v>Plans for the future</c:v>
                </c:pt>
                <c:pt idx="1">
                  <c:v>Prepares students for success</c:v>
                </c:pt>
                <c:pt idx="2">
                  <c:v>Maintains facilities</c:v>
                </c:pt>
                <c:pt idx="3">
                  <c:v>Effectively utilizes tax dollars</c:v>
                </c:pt>
                <c:pt idx="4">
                  <c:v>Addresses students' needs</c:v>
                </c:pt>
                <c:pt idx="5">
                  <c:v>Communicates with community members</c:v>
                </c:pt>
                <c:pt idx="6">
                  <c:v>Reflects the values of the community</c:v>
                </c:pt>
                <c:pt idx="7">
                  <c:v>Attracts and retains quality teachers/professional staff</c:v>
                </c:pt>
                <c:pt idx="8">
                  <c:v>Attracts and retains quality support staff</c:v>
                </c:pt>
                <c:pt idx="9">
                  <c:v>Attracts and retains quality school and district administrators</c:v>
                </c:pt>
              </c:strCache>
            </c:strRef>
          </c:cat>
          <c:val>
            <c:numRef>
              <c:f>'[MPSD Community Survey Results 2022.10.09 ALL RESPONSES.xlsx]How Handles'!$B$4:$K$4</c:f>
              <c:numCache>
                <c:formatCode>General</c:formatCode>
                <c:ptCount val="10"/>
                <c:pt idx="0">
                  <c:v>121</c:v>
                </c:pt>
                <c:pt idx="1">
                  <c:v>164</c:v>
                </c:pt>
                <c:pt idx="2">
                  <c:v>194</c:v>
                </c:pt>
                <c:pt idx="3">
                  <c:v>129</c:v>
                </c:pt>
                <c:pt idx="4">
                  <c:v>156</c:v>
                </c:pt>
                <c:pt idx="5">
                  <c:v>149</c:v>
                </c:pt>
                <c:pt idx="6">
                  <c:v>153</c:v>
                </c:pt>
                <c:pt idx="7">
                  <c:v>119</c:v>
                </c:pt>
                <c:pt idx="8">
                  <c:v>116</c:v>
                </c:pt>
                <c:pt idx="9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1A-44A6-B287-21B92941EFDB}"/>
            </c:ext>
          </c:extLst>
        </c:ser>
        <c:ser>
          <c:idx val="2"/>
          <c:order val="2"/>
          <c:tx>
            <c:strRef>
              <c:f>'[MPSD Community Survey Results 2022.10.09 ALL RESPONSES.xlsx]How Handles'!$A$5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FBBC0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5235693478536486E-3"/>
                  <c:y val="-7.256555421703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FE-4C78-8863-2A5E96954149}"/>
                </c:ext>
              </c:extLst>
            </c:dLbl>
            <c:dLbl>
              <c:idx val="2"/>
              <c:layout>
                <c:manualLayout>
                  <c:x val="6.523569347853668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FE-4C78-8863-2A5E96954149}"/>
                </c:ext>
              </c:extLst>
            </c:dLbl>
            <c:dLbl>
              <c:idx val="4"/>
              <c:layout>
                <c:manualLayout>
                  <c:x val="1.3047138695707257E-2"/>
                  <c:y val="-1.693196265064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0FE-4C78-8863-2A5E96954149}"/>
                </c:ext>
              </c:extLst>
            </c:dLbl>
            <c:dLbl>
              <c:idx val="5"/>
              <c:layout>
                <c:manualLayout>
                  <c:x val="1.630892336963417E-2"/>
                  <c:y val="-3.8701628915754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0FE-4C78-8863-2A5E96954149}"/>
                </c:ext>
              </c:extLst>
            </c:dLbl>
            <c:dLbl>
              <c:idx val="6"/>
              <c:layout>
                <c:manualLayout>
                  <c:x val="1.630892336963409E-2"/>
                  <c:y val="-3.144507349405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0FE-4C78-8863-2A5E96954149}"/>
                </c:ext>
              </c:extLst>
            </c:dLbl>
            <c:dLbl>
              <c:idx val="7"/>
              <c:layout>
                <c:manualLayout>
                  <c:x val="-1.0872615579756114E-3"/>
                  <c:y val="-4.8377036144693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FE-4C78-8863-2A5E96954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RESPONSES.xlsx]How Handles'!$B$2:$K$2</c:f>
              <c:strCache>
                <c:ptCount val="10"/>
                <c:pt idx="0">
                  <c:v>Plans for the future</c:v>
                </c:pt>
                <c:pt idx="1">
                  <c:v>Prepares students for success</c:v>
                </c:pt>
                <c:pt idx="2">
                  <c:v>Maintains facilities</c:v>
                </c:pt>
                <c:pt idx="3">
                  <c:v>Effectively utilizes tax dollars</c:v>
                </c:pt>
                <c:pt idx="4">
                  <c:v>Addresses students' needs</c:v>
                </c:pt>
                <c:pt idx="5">
                  <c:v>Communicates with community members</c:v>
                </c:pt>
                <c:pt idx="6">
                  <c:v>Reflects the values of the community</c:v>
                </c:pt>
                <c:pt idx="7">
                  <c:v>Attracts and retains quality teachers/professional staff</c:v>
                </c:pt>
                <c:pt idx="8">
                  <c:v>Attracts and retains quality support staff</c:v>
                </c:pt>
                <c:pt idx="9">
                  <c:v>Attracts and retains quality school and district administrators</c:v>
                </c:pt>
              </c:strCache>
            </c:strRef>
          </c:cat>
          <c:val>
            <c:numRef>
              <c:f>'[MPSD Community Survey Results 2022.10.09 ALL RESPONSES.xlsx]How Handles'!$B$5:$K$5</c:f>
              <c:numCache>
                <c:formatCode>General</c:formatCode>
                <c:ptCount val="10"/>
                <c:pt idx="0">
                  <c:v>178</c:v>
                </c:pt>
                <c:pt idx="1">
                  <c:v>117</c:v>
                </c:pt>
                <c:pt idx="2">
                  <c:v>116</c:v>
                </c:pt>
                <c:pt idx="3">
                  <c:v>163</c:v>
                </c:pt>
                <c:pt idx="4">
                  <c:v>120</c:v>
                </c:pt>
                <c:pt idx="5">
                  <c:v>137</c:v>
                </c:pt>
                <c:pt idx="6">
                  <c:v>140</c:v>
                </c:pt>
                <c:pt idx="7">
                  <c:v>120</c:v>
                </c:pt>
                <c:pt idx="8">
                  <c:v>148</c:v>
                </c:pt>
                <c:pt idx="9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1A-44A6-B287-21B92941EFDB}"/>
            </c:ext>
          </c:extLst>
        </c:ser>
        <c:ser>
          <c:idx val="3"/>
          <c:order val="3"/>
          <c:tx>
            <c:strRef>
              <c:f>'[MPSD Community Survey Results 2022.10.09 ALL RESPONSES.xlsx]How Handles'!$A$6</c:f>
              <c:strCache>
                <c:ptCount val="1"/>
                <c:pt idx="0">
                  <c:v>Dissatisfied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853540217805023E-3"/>
                  <c:y val="-2.1769666265111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FE-4C78-8863-2A5E96954149}"/>
                </c:ext>
              </c:extLst>
            </c:dLbl>
            <c:dLbl>
              <c:idx val="1"/>
              <c:layout>
                <c:manualLayout>
                  <c:x val="8.6980924638048514E-3"/>
                  <c:y val="-1.4513110843407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FE-4C78-8863-2A5E96954149}"/>
                </c:ext>
              </c:extLst>
            </c:dLbl>
            <c:dLbl>
              <c:idx val="5"/>
              <c:layout>
                <c:manualLayout>
                  <c:x val="7.6108309058292006E-3"/>
                  <c:y val="-1.4513110843407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FE-4C78-8863-2A5E96954149}"/>
                </c:ext>
              </c:extLst>
            </c:dLbl>
            <c:dLbl>
              <c:idx val="7"/>
              <c:layout>
                <c:manualLayout>
                  <c:x val="1.630892336963417E-2"/>
                  <c:y val="-1.4513110843408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FE-4C78-8863-2A5E96954149}"/>
                </c:ext>
              </c:extLst>
            </c:dLbl>
            <c:dLbl>
              <c:idx val="8"/>
              <c:layout>
                <c:manualLayout>
                  <c:x val="9.7853540217805023E-3"/>
                  <c:y val="-7.256555421703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FE-4C78-8863-2A5E96954149}"/>
                </c:ext>
              </c:extLst>
            </c:dLbl>
            <c:dLbl>
              <c:idx val="9"/>
              <c:layout>
                <c:manualLayout>
                  <c:x val="9.7853540217803427E-3"/>
                  <c:y val="-9.6754072289386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0FE-4C78-8863-2A5E96954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RESPONSES.xlsx]How Handles'!$B$2:$K$2</c:f>
              <c:strCache>
                <c:ptCount val="10"/>
                <c:pt idx="0">
                  <c:v>Plans for the future</c:v>
                </c:pt>
                <c:pt idx="1">
                  <c:v>Prepares students for success</c:v>
                </c:pt>
                <c:pt idx="2">
                  <c:v>Maintains facilities</c:v>
                </c:pt>
                <c:pt idx="3">
                  <c:v>Effectively utilizes tax dollars</c:v>
                </c:pt>
                <c:pt idx="4">
                  <c:v>Addresses students' needs</c:v>
                </c:pt>
                <c:pt idx="5">
                  <c:v>Communicates with community members</c:v>
                </c:pt>
                <c:pt idx="6">
                  <c:v>Reflects the values of the community</c:v>
                </c:pt>
                <c:pt idx="7">
                  <c:v>Attracts and retains quality teachers/professional staff</c:v>
                </c:pt>
                <c:pt idx="8">
                  <c:v>Attracts and retains quality support staff</c:v>
                </c:pt>
                <c:pt idx="9">
                  <c:v>Attracts and retains quality school and district administrators</c:v>
                </c:pt>
              </c:strCache>
            </c:strRef>
          </c:cat>
          <c:val>
            <c:numRef>
              <c:f>'[MPSD Community Survey Results 2022.10.09 ALL RESPONSES.xlsx]How Handles'!$B$6:$K$6</c:f>
              <c:numCache>
                <c:formatCode>General</c:formatCode>
                <c:ptCount val="10"/>
                <c:pt idx="0">
                  <c:v>92</c:v>
                </c:pt>
                <c:pt idx="1">
                  <c:v>102</c:v>
                </c:pt>
                <c:pt idx="2">
                  <c:v>74</c:v>
                </c:pt>
                <c:pt idx="3">
                  <c:v>86</c:v>
                </c:pt>
                <c:pt idx="4">
                  <c:v>98</c:v>
                </c:pt>
                <c:pt idx="5">
                  <c:v>94</c:v>
                </c:pt>
                <c:pt idx="6">
                  <c:v>82</c:v>
                </c:pt>
                <c:pt idx="7">
                  <c:v>131</c:v>
                </c:pt>
                <c:pt idx="8">
                  <c:v>108</c:v>
                </c:pt>
                <c:pt idx="9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1A-44A6-B287-21B92941EFDB}"/>
            </c:ext>
          </c:extLst>
        </c:ser>
        <c:ser>
          <c:idx val="4"/>
          <c:order val="4"/>
          <c:tx>
            <c:strRef>
              <c:f>'[MPSD Community Survey Results 2022.10.09 ALL RESPONSES.xlsx]How Handles'!$A$7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rgbClr val="9900CC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2.1745231159512228E-3"/>
                  <c:y val="-4.8377036144693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FE-4C78-8863-2A5E96954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RESPONSES.xlsx]How Handles'!$B$2:$K$2</c:f>
              <c:strCache>
                <c:ptCount val="10"/>
                <c:pt idx="0">
                  <c:v>Plans for the future</c:v>
                </c:pt>
                <c:pt idx="1">
                  <c:v>Prepares students for success</c:v>
                </c:pt>
                <c:pt idx="2">
                  <c:v>Maintains facilities</c:v>
                </c:pt>
                <c:pt idx="3">
                  <c:v>Effectively utilizes tax dollars</c:v>
                </c:pt>
                <c:pt idx="4">
                  <c:v>Addresses students' needs</c:v>
                </c:pt>
                <c:pt idx="5">
                  <c:v>Communicates with community members</c:v>
                </c:pt>
                <c:pt idx="6">
                  <c:v>Reflects the values of the community</c:v>
                </c:pt>
                <c:pt idx="7">
                  <c:v>Attracts and retains quality teachers/professional staff</c:v>
                </c:pt>
                <c:pt idx="8">
                  <c:v>Attracts and retains quality support staff</c:v>
                </c:pt>
                <c:pt idx="9">
                  <c:v>Attracts and retains quality school and district administrators</c:v>
                </c:pt>
              </c:strCache>
            </c:strRef>
          </c:cat>
          <c:val>
            <c:numRef>
              <c:f>'[MPSD Community Survey Results 2022.10.09 ALL RESPONSES.xlsx]How Handles'!$B$7:$K$7</c:f>
              <c:numCache>
                <c:formatCode>General</c:formatCode>
                <c:ptCount val="10"/>
                <c:pt idx="0">
                  <c:v>21</c:v>
                </c:pt>
                <c:pt idx="1">
                  <c:v>24</c:v>
                </c:pt>
                <c:pt idx="2">
                  <c:v>22</c:v>
                </c:pt>
                <c:pt idx="3">
                  <c:v>25</c:v>
                </c:pt>
                <c:pt idx="4">
                  <c:v>44</c:v>
                </c:pt>
                <c:pt idx="5">
                  <c:v>30</c:v>
                </c:pt>
                <c:pt idx="6">
                  <c:v>36</c:v>
                </c:pt>
                <c:pt idx="7">
                  <c:v>59</c:v>
                </c:pt>
                <c:pt idx="8">
                  <c:v>58</c:v>
                </c:pt>
                <c:pt idx="9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1A-44A6-B287-21B92941E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1577067263"/>
        <c:axId val="1577070591"/>
      </c:barChart>
      <c:catAx>
        <c:axId val="1577067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070591"/>
        <c:crosses val="autoZero"/>
        <c:auto val="1"/>
        <c:lblAlgn val="ctr"/>
        <c:lblOffset val="100"/>
        <c:noMultiLvlLbl val="0"/>
      </c:catAx>
      <c:valAx>
        <c:axId val="1577070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06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'[MPSD Community Survey Results 2022.10.09 ALL RESPONSES.xlsx]Focus Areas'!$B$43</c:f>
              <c:strCache>
                <c:ptCount val="1"/>
                <c:pt idx="0">
                  <c:v>High Priority</c:v>
                </c:pt>
              </c:strCache>
            </c:strRef>
          </c:tx>
          <c:spPr>
            <a:solidFill>
              <a:srgbClr val="4285F4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4355722811947857E-2"/>
                  <c:y val="-4.5966785558973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97-4728-9CC4-981915869099}"/>
                </c:ext>
              </c:extLst>
            </c:dLbl>
            <c:dLbl>
              <c:idx val="9"/>
              <c:layout>
                <c:manualLayout>
                  <c:x val="-7.7300045910488457E-3"/>
                  <c:y val="-1.3790035667691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97-4728-9CC4-9819158690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RESPONSES.xlsx]Focus Areas'!$A$44:$A$53</c:f>
              <c:strCache>
                <c:ptCount val="10"/>
                <c:pt idx="0">
                  <c:v>School Safety and Security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&amp; Emotional Development</c:v>
                </c:pt>
                <c:pt idx="4">
                  <c:v>English Language Arts</c:v>
                </c:pt>
                <c:pt idx="5">
                  <c:v>Social Studies</c:v>
                </c:pt>
                <c:pt idx="6">
                  <c:v>STEM</c:v>
                </c:pt>
                <c:pt idx="7">
                  <c:v>Discipline</c:v>
                </c:pt>
                <c:pt idx="8">
                  <c:v>Aligning Curriculum &amp; Instruction to Job Market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'[MPSD Community Survey Results 2022.10.09 ALL RESPONSES.xlsx]Focus Areas'!$B$44:$B$53</c:f>
              <c:numCache>
                <c:formatCode>General</c:formatCode>
                <c:ptCount val="10"/>
                <c:pt idx="0">
                  <c:v>297</c:v>
                </c:pt>
                <c:pt idx="1">
                  <c:v>247</c:v>
                </c:pt>
                <c:pt idx="2">
                  <c:v>227</c:v>
                </c:pt>
                <c:pt idx="3">
                  <c:v>259</c:v>
                </c:pt>
                <c:pt idx="4">
                  <c:v>213</c:v>
                </c:pt>
                <c:pt idx="5">
                  <c:v>184</c:v>
                </c:pt>
                <c:pt idx="6">
                  <c:v>208</c:v>
                </c:pt>
                <c:pt idx="7">
                  <c:v>223</c:v>
                </c:pt>
                <c:pt idx="8">
                  <c:v>198</c:v>
                </c:pt>
                <c:pt idx="9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7-4B1D-829F-D8F8DFB998A5}"/>
            </c:ext>
          </c:extLst>
        </c:ser>
        <c:ser>
          <c:idx val="1"/>
          <c:order val="1"/>
          <c:tx>
            <c:strRef>
              <c:f>'[MPSD Community Survey Results 2022.10.09 ALL RESPONSES.xlsx]Focus Areas'!$C$43</c:f>
              <c:strCache>
                <c:ptCount val="1"/>
                <c:pt idx="0">
                  <c:v>Moderate Priority</c:v>
                </c:pt>
              </c:strCache>
            </c:strRef>
          </c:tx>
          <c:spPr>
            <a:solidFill>
              <a:srgbClr val="EA433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4171454805993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97-4728-9CC4-981915869099}"/>
                </c:ext>
              </c:extLst>
            </c:dLbl>
            <c:dLbl>
              <c:idx val="1"/>
              <c:layout>
                <c:manualLayout>
                  <c:x val="8.8342909611986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97-4728-9CC4-981915869099}"/>
                </c:ext>
              </c:extLst>
            </c:dLbl>
            <c:dLbl>
              <c:idx val="2"/>
              <c:layout>
                <c:manualLayout>
                  <c:x val="5.52143185074917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97-4728-9CC4-981915869099}"/>
                </c:ext>
              </c:extLst>
            </c:dLbl>
            <c:dLbl>
              <c:idx val="4"/>
              <c:layout>
                <c:manualLayout>
                  <c:x val="9.93857733134851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97-4728-9CC4-981915869099}"/>
                </c:ext>
              </c:extLst>
            </c:dLbl>
            <c:dLbl>
              <c:idx val="5"/>
              <c:layout>
                <c:manualLayout>
                  <c:x val="7.730004591048765E-3"/>
                  <c:y val="-1.6088374945640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97-4728-9CC4-981915869099}"/>
                </c:ext>
              </c:extLst>
            </c:dLbl>
            <c:dLbl>
              <c:idx val="6"/>
              <c:layout>
                <c:manualLayout>
                  <c:x val="1.10428637014983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97-4728-9CC4-981915869099}"/>
                </c:ext>
              </c:extLst>
            </c:dLbl>
            <c:dLbl>
              <c:idx val="7"/>
              <c:layout>
                <c:manualLayout>
                  <c:x val="6.62571822089901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97-4728-9CC4-981915869099}"/>
                </c:ext>
              </c:extLst>
            </c:dLbl>
            <c:dLbl>
              <c:idx val="8"/>
              <c:layout>
                <c:manualLayout>
                  <c:x val="6.625718220899010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767901612432005E-2"/>
                      <c:h val="4.28640275337426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897-4728-9CC4-981915869099}"/>
                </c:ext>
              </c:extLst>
            </c:dLbl>
            <c:dLbl>
              <c:idx val="9"/>
              <c:layout>
                <c:manualLayout>
                  <c:x val="0"/>
                  <c:y val="-2.2983392779486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97-4728-9CC4-9819158690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RESPONSES.xlsx]Focus Areas'!$A$44:$A$53</c:f>
              <c:strCache>
                <c:ptCount val="10"/>
                <c:pt idx="0">
                  <c:v>School Safety and Security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&amp; Emotional Development</c:v>
                </c:pt>
                <c:pt idx="4">
                  <c:v>English Language Arts</c:v>
                </c:pt>
                <c:pt idx="5">
                  <c:v>Social Studies</c:v>
                </c:pt>
                <c:pt idx="6">
                  <c:v>STEM</c:v>
                </c:pt>
                <c:pt idx="7">
                  <c:v>Discipline</c:v>
                </c:pt>
                <c:pt idx="8">
                  <c:v>Aligning Curriculum &amp; Instruction to Job Market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'[MPSD Community Survey Results 2022.10.09 ALL RESPONSES.xlsx]Focus Areas'!$C$44:$C$53</c:f>
              <c:numCache>
                <c:formatCode>General</c:formatCode>
                <c:ptCount val="10"/>
                <c:pt idx="0">
                  <c:v>126</c:v>
                </c:pt>
                <c:pt idx="1">
                  <c:v>165</c:v>
                </c:pt>
                <c:pt idx="2">
                  <c:v>177</c:v>
                </c:pt>
                <c:pt idx="3">
                  <c:v>131</c:v>
                </c:pt>
                <c:pt idx="4">
                  <c:v>173</c:v>
                </c:pt>
                <c:pt idx="5">
                  <c:v>194</c:v>
                </c:pt>
                <c:pt idx="6">
                  <c:v>159</c:v>
                </c:pt>
                <c:pt idx="7">
                  <c:v>148</c:v>
                </c:pt>
                <c:pt idx="8">
                  <c:v>169</c:v>
                </c:pt>
                <c:pt idx="9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77-4B1D-829F-D8F8DFB998A5}"/>
            </c:ext>
          </c:extLst>
        </c:ser>
        <c:ser>
          <c:idx val="2"/>
          <c:order val="2"/>
          <c:tx>
            <c:strRef>
              <c:f>'[MPSD Community Survey Results 2022.10.09 ALL RESPONSES.xlsx]Focus Areas'!$D$43</c:f>
              <c:strCache>
                <c:ptCount val="1"/>
                <c:pt idx="0">
                  <c:v>Neutral Priority</c:v>
                </c:pt>
              </c:strCache>
            </c:strRef>
          </c:tx>
          <c:spPr>
            <a:solidFill>
              <a:srgbClr val="FBBC04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9.9385773313485169E-3"/>
                  <c:y val="-1.8386714223589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97-4728-9CC4-9819158690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RESPONSES.xlsx]Focus Areas'!$A$44:$A$53</c:f>
              <c:strCache>
                <c:ptCount val="10"/>
                <c:pt idx="0">
                  <c:v>School Safety and Security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&amp; Emotional Development</c:v>
                </c:pt>
                <c:pt idx="4">
                  <c:v>English Language Arts</c:v>
                </c:pt>
                <c:pt idx="5">
                  <c:v>Social Studies</c:v>
                </c:pt>
                <c:pt idx="6">
                  <c:v>STEM</c:v>
                </c:pt>
                <c:pt idx="7">
                  <c:v>Discipline</c:v>
                </c:pt>
                <c:pt idx="8">
                  <c:v>Aligning Curriculum &amp; Instruction to Job Market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'[MPSD Community Survey Results 2022.10.09 ALL RESPONSES.xlsx]Focus Areas'!$D$44:$D$53</c:f>
              <c:numCache>
                <c:formatCode>General</c:formatCode>
                <c:ptCount val="10"/>
                <c:pt idx="0">
                  <c:v>32</c:v>
                </c:pt>
                <c:pt idx="1">
                  <c:v>44</c:v>
                </c:pt>
                <c:pt idx="2">
                  <c:v>53</c:v>
                </c:pt>
                <c:pt idx="3">
                  <c:v>50</c:v>
                </c:pt>
                <c:pt idx="4">
                  <c:v>67</c:v>
                </c:pt>
                <c:pt idx="5">
                  <c:v>77</c:v>
                </c:pt>
                <c:pt idx="6">
                  <c:v>73</c:v>
                </c:pt>
                <c:pt idx="7">
                  <c:v>63</c:v>
                </c:pt>
                <c:pt idx="8">
                  <c:v>64</c:v>
                </c:pt>
                <c:pt idx="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77-4B1D-829F-D8F8DFB998A5}"/>
            </c:ext>
          </c:extLst>
        </c:ser>
        <c:ser>
          <c:idx val="3"/>
          <c:order val="3"/>
          <c:tx>
            <c:strRef>
              <c:f>'[MPSD Community Survey Results 2022.10.09 ALL RESPONSES.xlsx]Focus Areas'!$E$43</c:f>
              <c:strCache>
                <c:ptCount val="1"/>
                <c:pt idx="0">
                  <c:v>Somewhat Priority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RESPONSES.xlsx]Focus Areas'!$A$44:$A$53</c:f>
              <c:strCache>
                <c:ptCount val="10"/>
                <c:pt idx="0">
                  <c:v>School Safety and Security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&amp; Emotional Development</c:v>
                </c:pt>
                <c:pt idx="4">
                  <c:v>English Language Arts</c:v>
                </c:pt>
                <c:pt idx="5">
                  <c:v>Social Studies</c:v>
                </c:pt>
                <c:pt idx="6">
                  <c:v>STEM</c:v>
                </c:pt>
                <c:pt idx="7">
                  <c:v>Discipline</c:v>
                </c:pt>
                <c:pt idx="8">
                  <c:v>Aligning Curriculum &amp; Instruction to Job Market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'[MPSD Community Survey Results 2022.10.09 ALL RESPONSES.xlsx]Focus Areas'!$E$44:$E$53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13</c:v>
                </c:pt>
                <c:pt idx="4">
                  <c:v>5</c:v>
                </c:pt>
                <c:pt idx="5">
                  <c:v>4</c:v>
                </c:pt>
                <c:pt idx="6">
                  <c:v>7</c:v>
                </c:pt>
                <c:pt idx="7">
                  <c:v>17</c:v>
                </c:pt>
                <c:pt idx="8">
                  <c:v>15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77-4B1D-829F-D8F8DFB998A5}"/>
            </c:ext>
          </c:extLst>
        </c:ser>
        <c:ser>
          <c:idx val="4"/>
          <c:order val="4"/>
          <c:tx>
            <c:strRef>
              <c:f>'[MPSD Community Survey Results 2022.10.09 ALL RESPONSES.xlsx]Focus Areas'!$F$43</c:f>
              <c:strCache>
                <c:ptCount val="1"/>
                <c:pt idx="0">
                  <c:v>Low Priority</c:v>
                </c:pt>
              </c:strCache>
            </c:strRef>
          </c:tx>
          <c:spPr>
            <a:solidFill>
              <a:srgbClr val="99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'[MPSD Community Survey Results 2022.10.09 ALL RESPONSES.xlsx]Focus Areas'!$A$44:$A$53</c:f>
              <c:strCache>
                <c:ptCount val="10"/>
                <c:pt idx="0">
                  <c:v>School Safety and Security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&amp; Emotional Development</c:v>
                </c:pt>
                <c:pt idx="4">
                  <c:v>English Language Arts</c:v>
                </c:pt>
                <c:pt idx="5">
                  <c:v>Social Studies</c:v>
                </c:pt>
                <c:pt idx="6">
                  <c:v>STEM</c:v>
                </c:pt>
                <c:pt idx="7">
                  <c:v>Discipline</c:v>
                </c:pt>
                <c:pt idx="8">
                  <c:v>Aligning Curriculum &amp; Instruction to Job Market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'[MPSD Community Survey Results 2022.10.09 ALL RESPONSES.xlsx]Focus Areas'!$F$44:$F$53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9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10</c:v>
                </c:pt>
                <c:pt idx="8">
                  <c:v>14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77-4B1D-829F-D8F8DFB99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6"/>
        <c:axId val="1723210304"/>
        <c:axId val="1723207392"/>
      </c:barChart>
      <c:catAx>
        <c:axId val="172321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3207392"/>
        <c:crosses val="autoZero"/>
        <c:auto val="1"/>
        <c:lblAlgn val="ctr"/>
        <c:lblOffset val="100"/>
        <c:noMultiLvlLbl val="0"/>
      </c:catAx>
      <c:valAx>
        <c:axId val="172320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321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'[Priorities Question Results - All Responses.xlsx]Sheet1'!$B$1</c:f>
              <c:strCache>
                <c:ptCount val="1"/>
                <c:pt idx="0">
                  <c:v>Responses</c:v>
                </c:pt>
              </c:strCache>
            </c:strRef>
          </c:tx>
          <c:dPt>
            <c:idx val="0"/>
            <c:bubble3D val="0"/>
            <c:spPr>
              <a:solidFill>
                <a:srgbClr val="EA433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0C-4638-858C-B5A44C07A58F}"/>
              </c:ext>
            </c:extLst>
          </c:dPt>
          <c:dPt>
            <c:idx val="1"/>
            <c:bubble3D val="0"/>
            <c:spPr>
              <a:solidFill>
                <a:srgbClr val="FBBC0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0C-4638-858C-B5A44C07A58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0C-4638-858C-B5A44C07A58F}"/>
              </c:ext>
            </c:extLst>
          </c:dPt>
          <c:dPt>
            <c:idx val="3"/>
            <c:bubble3D val="0"/>
            <c:spPr>
              <a:solidFill>
                <a:srgbClr val="9900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0C-4638-858C-B5A44C07A58F}"/>
              </c:ext>
            </c:extLst>
          </c:dPt>
          <c:dPt>
            <c:idx val="4"/>
            <c:bubble3D val="0"/>
            <c:spPr>
              <a:solidFill>
                <a:srgbClr val="FFFF6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0C-4638-858C-B5A44C07A58F}"/>
              </c:ext>
            </c:extLst>
          </c:dPt>
          <c:dPt>
            <c:idx val="5"/>
            <c:bubble3D val="0"/>
            <c:spPr>
              <a:solidFill>
                <a:srgbClr val="4285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0C-4638-858C-B5A44C07A58F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0C-4638-858C-B5A44C07A58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0C-4638-858C-B5A44C07A58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0C-4638-858C-B5A44C07A58F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0C-4638-858C-B5A44C07A58F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0C-4638-858C-B5A44C07A58F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0C-4638-858C-B5A44C07A5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'[Priorities Question Results - All Responses.xlsx]Sheet1'!$A$2:$A$7</c:f>
              <c:strCache>
                <c:ptCount val="6"/>
                <c:pt idx="0">
                  <c:v>School or District Administrators</c:v>
                </c:pt>
                <c:pt idx="1">
                  <c:v>Teacher/Professional Staff</c:v>
                </c:pt>
                <c:pt idx="2">
                  <c:v>Instructional Support Staff (Para Professionals)</c:v>
                </c:pt>
                <c:pt idx="3">
                  <c:v>School or District Support Staff (Clerical, Custodial/Maintenance, Others)</c:v>
                </c:pt>
                <c:pt idx="4">
                  <c:v>School Board Member</c:v>
                </c:pt>
                <c:pt idx="5">
                  <c:v>Community</c:v>
                </c:pt>
              </c:strCache>
            </c:strRef>
          </c:cat>
          <c:val>
            <c:numRef>
              <c:f>'[Priorities Question Results - All Responses.xlsx]Sheet1'!$B$2:$B$7</c:f>
              <c:numCache>
                <c:formatCode>General</c:formatCode>
                <c:ptCount val="6"/>
                <c:pt idx="0">
                  <c:v>12</c:v>
                </c:pt>
                <c:pt idx="1">
                  <c:v>145</c:v>
                </c:pt>
                <c:pt idx="2">
                  <c:v>17</c:v>
                </c:pt>
                <c:pt idx="3">
                  <c:v>22</c:v>
                </c:pt>
                <c:pt idx="4">
                  <c:v>7</c:v>
                </c:pt>
                <c:pt idx="5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50C-4638-858C-B5A44C07A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40096728786437"/>
          <c:y val="5.9076133811964658E-2"/>
          <c:w val="0.30480823344308228"/>
          <c:h val="0.88493207476261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'[Priorities Question Results - All Responses.xlsx]Data Table'!$B$1</c:f>
              <c:strCache>
                <c:ptCount val="1"/>
                <c:pt idx="0">
                  <c:v>High Priority</c:v>
                </c:pt>
              </c:strCache>
            </c:strRef>
          </c:tx>
          <c:spPr>
            <a:solidFill>
              <a:srgbClr val="4285F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36330623386174E-3"/>
                  <c:y val="-2.6437275309180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00-4C6A-88D1-BB2C840B0736}"/>
                </c:ext>
              </c:extLst>
            </c:dLbl>
            <c:dLbl>
              <c:idx val="4"/>
              <c:layout>
                <c:manualLayout>
                  <c:x val="-7.7998856855381295E-17"/>
                  <c:y val="-3.7452806688006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00-4C6A-88D1-BB2C840B0736}"/>
                </c:ext>
              </c:extLst>
            </c:dLbl>
            <c:dLbl>
              <c:idx val="7"/>
              <c:layout>
                <c:manualLayout>
                  <c:x val="-1.1699963685724816E-2"/>
                  <c:y val="-1.3218637654590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00-4C6A-88D1-BB2C840B0736}"/>
                </c:ext>
              </c:extLst>
            </c:dLbl>
            <c:dLbl>
              <c:idx val="8"/>
              <c:layout>
                <c:manualLayout>
                  <c:x val="-1.1699963685724738E-2"/>
                  <c:y val="-4.40621255153013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00-4C6A-88D1-BB2C840B0736}"/>
                </c:ext>
              </c:extLst>
            </c:dLbl>
            <c:dLbl>
              <c:idx val="9"/>
              <c:layout>
                <c:manualLayout>
                  <c:x val="-1.3827229810402119E-2"/>
                  <c:y val="-1.3218637654590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00-4C6A-88D1-BB2C840B0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'[Priorities Question Results - All Responses.xlsx]Data Table'!$A$2:$A$11</c:f>
              <c:strCache>
                <c:ptCount val="10"/>
                <c:pt idx="0">
                  <c:v>School Safety and Security</c:v>
                </c:pt>
                <c:pt idx="1">
                  <c:v>Social &amp; Emotional Development</c:v>
                </c:pt>
                <c:pt idx="2">
                  <c:v>Discipline</c:v>
                </c:pt>
                <c:pt idx="3">
                  <c:v>Mathematics</c:v>
                </c:pt>
                <c:pt idx="4">
                  <c:v>English Language Arts</c:v>
                </c:pt>
                <c:pt idx="5">
                  <c:v>Science</c:v>
                </c:pt>
                <c:pt idx="6">
                  <c:v>STEM</c:v>
                </c:pt>
                <c:pt idx="7">
                  <c:v>Aligning Curriculum &amp; Instruction to Job Market</c:v>
                </c:pt>
                <c:pt idx="8">
                  <c:v>Social Studies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'[Priorities Question Results - All Responses.xlsx]Data Table'!$B$2:$B$11</c:f>
              <c:numCache>
                <c:formatCode>General</c:formatCode>
                <c:ptCount val="10"/>
                <c:pt idx="0">
                  <c:v>385</c:v>
                </c:pt>
                <c:pt idx="1">
                  <c:v>365</c:v>
                </c:pt>
                <c:pt idx="2">
                  <c:v>323</c:v>
                </c:pt>
                <c:pt idx="3">
                  <c:v>318</c:v>
                </c:pt>
                <c:pt idx="4">
                  <c:v>287</c:v>
                </c:pt>
                <c:pt idx="5">
                  <c:v>276</c:v>
                </c:pt>
                <c:pt idx="6">
                  <c:v>258</c:v>
                </c:pt>
                <c:pt idx="7">
                  <c:v>244</c:v>
                </c:pt>
                <c:pt idx="8">
                  <c:v>218</c:v>
                </c:pt>
                <c:pt idx="9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8A-4AD0-AB66-0B5AA3F94D56}"/>
            </c:ext>
          </c:extLst>
        </c:ser>
        <c:ser>
          <c:idx val="1"/>
          <c:order val="1"/>
          <c:tx>
            <c:strRef>
              <c:f>'[Priorities Question Results - All Responses.xlsx]Data Table'!$C$1</c:f>
              <c:strCache>
                <c:ptCount val="1"/>
                <c:pt idx="0">
                  <c:v>Moderate Priority</c:v>
                </c:pt>
              </c:strCache>
            </c:strRef>
          </c:tx>
          <c:spPr>
            <a:solidFill>
              <a:srgbClr val="EA433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699963685724738E-2"/>
                  <c:y val="-1.1015531378825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00-4C6A-88D1-BB2C840B0736}"/>
                </c:ext>
              </c:extLst>
            </c:dLbl>
            <c:dLbl>
              <c:idx val="1"/>
              <c:layout>
                <c:manualLayout>
                  <c:x val="1.0636330623386125E-2"/>
                  <c:y val="-1.3218637654590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00-4C6A-88D1-BB2C840B0736}"/>
                </c:ext>
              </c:extLst>
            </c:dLbl>
            <c:dLbl>
              <c:idx val="2"/>
              <c:layout>
                <c:manualLayout>
                  <c:x val="8.5090644987089008E-3"/>
                  <c:y val="-1.7624850206120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00-4C6A-88D1-BB2C840B0736}"/>
                </c:ext>
              </c:extLst>
            </c:dLbl>
            <c:dLbl>
              <c:idx val="3"/>
              <c:layout>
                <c:manualLayout>
                  <c:x val="1.0636330623386125E-2"/>
                  <c:y val="-1.1015531378825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00-4C6A-88D1-BB2C840B0736}"/>
                </c:ext>
              </c:extLst>
            </c:dLbl>
            <c:dLbl>
              <c:idx val="4"/>
              <c:layout>
                <c:manualLayout>
                  <c:x val="9.5726975610475121E-3"/>
                  <c:y val="-1.3218637654590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00-4C6A-88D1-BB2C840B0736}"/>
                </c:ext>
              </c:extLst>
            </c:dLbl>
            <c:dLbl>
              <c:idx val="5"/>
              <c:layout>
                <c:manualLayout>
                  <c:x val="1.3827229810401962E-2"/>
                  <c:y val="-6.6093188272952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00-4C6A-88D1-BB2C840B0736}"/>
                </c:ext>
              </c:extLst>
            </c:dLbl>
            <c:dLbl>
              <c:idx val="6"/>
              <c:layout>
                <c:manualLayout>
                  <c:x val="1.2763596748063351E-2"/>
                  <c:y val="-6.6093188272952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00-4C6A-88D1-BB2C840B0736}"/>
                </c:ext>
              </c:extLst>
            </c:dLbl>
            <c:dLbl>
              <c:idx val="7"/>
              <c:layout>
                <c:manualLayout>
                  <c:x val="1.1699963685724738E-2"/>
                  <c:y val="-4.40621255153013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00-4C6A-88D1-BB2C840B0736}"/>
                </c:ext>
              </c:extLst>
            </c:dLbl>
            <c:dLbl>
              <c:idx val="8"/>
              <c:layout>
                <c:manualLayout>
                  <c:x val="-1.0636330623386126E-3"/>
                  <c:y val="-2.8640381584945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00-4C6A-88D1-BB2C840B0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'[Priorities Question Results - All Responses.xlsx]Data Table'!$A$2:$A$11</c:f>
              <c:strCache>
                <c:ptCount val="10"/>
                <c:pt idx="0">
                  <c:v>School Safety and Security</c:v>
                </c:pt>
                <c:pt idx="1">
                  <c:v>Social &amp; Emotional Development</c:v>
                </c:pt>
                <c:pt idx="2">
                  <c:v>Discipline</c:v>
                </c:pt>
                <c:pt idx="3">
                  <c:v>Mathematics</c:v>
                </c:pt>
                <c:pt idx="4">
                  <c:v>English Language Arts</c:v>
                </c:pt>
                <c:pt idx="5">
                  <c:v>Science</c:v>
                </c:pt>
                <c:pt idx="6">
                  <c:v>STEM</c:v>
                </c:pt>
                <c:pt idx="7">
                  <c:v>Aligning Curriculum &amp; Instruction to Job Market</c:v>
                </c:pt>
                <c:pt idx="8">
                  <c:v>Social Studies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'[Priorities Question Results - All Responses.xlsx]Data Table'!$C$2:$C$11</c:f>
              <c:numCache>
                <c:formatCode>General</c:formatCode>
                <c:ptCount val="10"/>
                <c:pt idx="0">
                  <c:v>197</c:v>
                </c:pt>
                <c:pt idx="1">
                  <c:v>197</c:v>
                </c:pt>
                <c:pt idx="2">
                  <c:v>198</c:v>
                </c:pt>
                <c:pt idx="3">
                  <c:v>244</c:v>
                </c:pt>
                <c:pt idx="4">
                  <c:v>246</c:v>
                </c:pt>
                <c:pt idx="5">
                  <c:v>268</c:v>
                </c:pt>
                <c:pt idx="6">
                  <c:v>247</c:v>
                </c:pt>
                <c:pt idx="7">
                  <c:v>250</c:v>
                </c:pt>
                <c:pt idx="8">
                  <c:v>286</c:v>
                </c:pt>
                <c:pt idx="9">
                  <c:v>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8A-4AD0-AB66-0B5AA3F94D56}"/>
            </c:ext>
          </c:extLst>
        </c:ser>
        <c:ser>
          <c:idx val="2"/>
          <c:order val="2"/>
          <c:tx>
            <c:strRef>
              <c:f>'[Priorities Question Results - All Responses.xlsx]Data Table'!$D$1</c:f>
              <c:strCache>
                <c:ptCount val="1"/>
                <c:pt idx="0">
                  <c:v>Neutral Priority</c:v>
                </c:pt>
              </c:strCache>
            </c:strRef>
          </c:tx>
          <c:spPr>
            <a:solidFill>
              <a:srgbClr val="FBBC0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3817983740316756E-3"/>
                  <c:y val="-6.60931882729520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00-4C6A-88D1-BB2C840B0736}"/>
                </c:ext>
              </c:extLst>
            </c:dLbl>
            <c:dLbl>
              <c:idx val="3"/>
              <c:layout>
                <c:manualLayout>
                  <c:x val="5.3181653116930626E-3"/>
                  <c:y val="-2.2031062757650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00-4C6A-88D1-BB2C840B0736}"/>
                </c:ext>
              </c:extLst>
            </c:dLbl>
            <c:dLbl>
              <c:idx val="4"/>
              <c:layout>
                <c:manualLayout>
                  <c:x val="8.5090644987089008E-3"/>
                  <c:y val="-8.07796302715370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A00-4C6A-88D1-BB2C840B0736}"/>
                </c:ext>
              </c:extLst>
            </c:dLbl>
            <c:dLbl>
              <c:idx val="5"/>
              <c:layout>
                <c:manualLayout>
                  <c:x val="1.1699963685724738E-2"/>
                  <c:y val="-8.07796302715370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00-4C6A-88D1-BB2C840B0736}"/>
                </c:ext>
              </c:extLst>
            </c:dLbl>
            <c:dLbl>
              <c:idx val="6"/>
              <c:layout>
                <c:manualLayout>
                  <c:x val="1.2763596748063273E-2"/>
                  <c:y val="-8.07796302715370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00-4C6A-88D1-BB2C840B0736}"/>
                </c:ext>
              </c:extLst>
            </c:dLbl>
            <c:dLbl>
              <c:idx val="7"/>
              <c:layout>
                <c:manualLayout>
                  <c:x val="6.3817983740315195E-3"/>
                  <c:y val="-8.07796302715370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00-4C6A-88D1-BB2C840B0736}"/>
                </c:ext>
              </c:extLst>
            </c:dLbl>
            <c:dLbl>
              <c:idx val="8"/>
              <c:layout>
                <c:manualLayout>
                  <c:x val="1.0636330623386125E-2"/>
                  <c:y val="-2.8640381584945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00-4C6A-88D1-BB2C840B0736}"/>
                </c:ext>
              </c:extLst>
            </c:dLbl>
            <c:dLbl>
              <c:idx val="9"/>
              <c:layout>
                <c:manualLayout>
                  <c:x val="4.2545322493544504E-3"/>
                  <c:y val="-1.1015531378825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00-4C6A-88D1-BB2C840B0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'[Priorities Question Results - All Responses.xlsx]Data Table'!$A$2:$A$11</c:f>
              <c:strCache>
                <c:ptCount val="10"/>
                <c:pt idx="0">
                  <c:v>School Safety and Security</c:v>
                </c:pt>
                <c:pt idx="1">
                  <c:v>Social &amp; Emotional Development</c:v>
                </c:pt>
                <c:pt idx="2">
                  <c:v>Discipline</c:v>
                </c:pt>
                <c:pt idx="3">
                  <c:v>Mathematics</c:v>
                </c:pt>
                <c:pt idx="4">
                  <c:v>English Language Arts</c:v>
                </c:pt>
                <c:pt idx="5">
                  <c:v>Science</c:v>
                </c:pt>
                <c:pt idx="6">
                  <c:v>STEM</c:v>
                </c:pt>
                <c:pt idx="7">
                  <c:v>Aligning Curriculum &amp; Instruction to Job Market</c:v>
                </c:pt>
                <c:pt idx="8">
                  <c:v>Social Studies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'[Priorities Question Results - All Responses.xlsx]Data Table'!$D$2:$D$11</c:f>
              <c:numCache>
                <c:formatCode>General</c:formatCode>
                <c:ptCount val="10"/>
                <c:pt idx="0">
                  <c:v>55</c:v>
                </c:pt>
                <c:pt idx="1">
                  <c:v>65</c:v>
                </c:pt>
                <c:pt idx="2">
                  <c:v>91</c:v>
                </c:pt>
                <c:pt idx="3">
                  <c:v>84</c:v>
                </c:pt>
                <c:pt idx="4">
                  <c:v>109</c:v>
                </c:pt>
                <c:pt idx="5">
                  <c:v>100</c:v>
                </c:pt>
                <c:pt idx="6">
                  <c:v>123</c:v>
                </c:pt>
                <c:pt idx="7">
                  <c:v>109</c:v>
                </c:pt>
                <c:pt idx="8">
                  <c:v>136</c:v>
                </c:pt>
                <c:pt idx="9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8A-4AD0-AB66-0B5AA3F94D56}"/>
            </c:ext>
          </c:extLst>
        </c:ser>
        <c:ser>
          <c:idx val="3"/>
          <c:order val="3"/>
          <c:tx>
            <c:strRef>
              <c:f>'[Priorities Question Results - All Responses.xlsx]Data Table'!$E$1</c:f>
              <c:strCache>
                <c:ptCount val="1"/>
                <c:pt idx="0">
                  <c:v>Somewhat Priority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2.1272661246772252E-3"/>
                  <c:y val="-4.185901923953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00-4C6A-88D1-BB2C840B0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'[Priorities Question Results - All Responses.xlsx]Data Table'!$A$2:$A$11</c:f>
              <c:strCache>
                <c:ptCount val="10"/>
                <c:pt idx="0">
                  <c:v>School Safety and Security</c:v>
                </c:pt>
                <c:pt idx="1">
                  <c:v>Social &amp; Emotional Development</c:v>
                </c:pt>
                <c:pt idx="2">
                  <c:v>Discipline</c:v>
                </c:pt>
                <c:pt idx="3">
                  <c:v>Mathematics</c:v>
                </c:pt>
                <c:pt idx="4">
                  <c:v>English Language Arts</c:v>
                </c:pt>
                <c:pt idx="5">
                  <c:v>Science</c:v>
                </c:pt>
                <c:pt idx="6">
                  <c:v>STEM</c:v>
                </c:pt>
                <c:pt idx="7">
                  <c:v>Aligning Curriculum &amp; Instruction to Job Market</c:v>
                </c:pt>
                <c:pt idx="8">
                  <c:v>Social Studies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'[Priorities Question Results - All Responses.xlsx]Data Table'!$E$2:$E$11</c:f>
              <c:numCache>
                <c:formatCode>General</c:formatCode>
                <c:ptCount val="10"/>
                <c:pt idx="0">
                  <c:v>15</c:v>
                </c:pt>
                <c:pt idx="1">
                  <c:v>21</c:v>
                </c:pt>
                <c:pt idx="2">
                  <c:v>30</c:v>
                </c:pt>
                <c:pt idx="3">
                  <c:v>6</c:v>
                </c:pt>
                <c:pt idx="4">
                  <c:v>9</c:v>
                </c:pt>
                <c:pt idx="5">
                  <c:v>10</c:v>
                </c:pt>
                <c:pt idx="6">
                  <c:v>14</c:v>
                </c:pt>
                <c:pt idx="7">
                  <c:v>32</c:v>
                </c:pt>
                <c:pt idx="8">
                  <c:v>13</c:v>
                </c:pt>
                <c:pt idx="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8A-4AD0-AB66-0B5AA3F94D56}"/>
            </c:ext>
          </c:extLst>
        </c:ser>
        <c:ser>
          <c:idx val="4"/>
          <c:order val="4"/>
          <c:tx>
            <c:strRef>
              <c:f>'[Priorities Question Results - All Responses.xlsx]Data Table'!$F$1</c:f>
              <c:strCache>
                <c:ptCount val="1"/>
                <c:pt idx="0">
                  <c:v>Low Priority</c:v>
                </c:pt>
              </c:strCache>
            </c:strRef>
          </c:tx>
          <c:spPr>
            <a:solidFill>
              <a:srgbClr val="99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'[Priorities Question Results - All Responses.xlsx]Data Table'!$A$2:$A$11</c:f>
              <c:strCache>
                <c:ptCount val="10"/>
                <c:pt idx="0">
                  <c:v>School Safety and Security</c:v>
                </c:pt>
                <c:pt idx="1">
                  <c:v>Social &amp; Emotional Development</c:v>
                </c:pt>
                <c:pt idx="2">
                  <c:v>Discipline</c:v>
                </c:pt>
                <c:pt idx="3">
                  <c:v>Mathematics</c:v>
                </c:pt>
                <c:pt idx="4">
                  <c:v>English Language Arts</c:v>
                </c:pt>
                <c:pt idx="5">
                  <c:v>Science</c:v>
                </c:pt>
                <c:pt idx="6">
                  <c:v>STEM</c:v>
                </c:pt>
                <c:pt idx="7">
                  <c:v>Aligning Curriculum &amp; Instruction to Job Market</c:v>
                </c:pt>
                <c:pt idx="8">
                  <c:v>Social Studies</c:v>
                </c:pt>
                <c:pt idx="9">
                  <c:v>Enrichment Opportunities (advanced programs, competitions, etc.)</c:v>
                </c:pt>
              </c:strCache>
            </c:strRef>
          </c:cat>
          <c:val>
            <c:numRef>
              <c:f>'[Priorities Question Results - All Responses.xlsx]Data Table'!$F$2:$F$11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  <c:pt idx="7">
                  <c:v>21</c:v>
                </c:pt>
                <c:pt idx="8">
                  <c:v>5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8A-4AD0-AB66-0B5AA3F94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6"/>
        <c:axId val="991531296"/>
        <c:axId val="991530464"/>
      </c:barChart>
      <c:catAx>
        <c:axId val="99153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530464"/>
        <c:crosses val="autoZero"/>
        <c:auto val="1"/>
        <c:lblAlgn val="ctr"/>
        <c:lblOffset val="100"/>
        <c:noMultiLvlLbl val="0"/>
      </c:catAx>
      <c:valAx>
        <c:axId val="99153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53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36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64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31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6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6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8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95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3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7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9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2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1D35-FC71-2C24-5EDB-3B3FD0001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Strategic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C20BB-72E4-43BA-7B43-E86273DB0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Community Survey update &amp; Combined Focus Areas</a:t>
            </a:r>
          </a:p>
          <a:p>
            <a:r>
              <a:rPr lang="en-US" dirty="0"/>
              <a:t>October 11, 2022</a:t>
            </a:r>
          </a:p>
        </p:txBody>
      </p:sp>
      <p:pic>
        <p:nvPicPr>
          <p:cNvPr id="5" name="Picture 4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9DE3774A-D7B3-8572-6C4E-078836576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618" y="628444"/>
            <a:ext cx="3378763" cy="19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2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C6C8-8C65-EB38-F2AF-12684022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skills and qualities should an MPSD graduate possess?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DCF7-3410-F466-36F9-544059F15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590" y="2368756"/>
            <a:ext cx="4996923" cy="410087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Accountability</a:t>
            </a:r>
          </a:p>
          <a:p>
            <a:r>
              <a:rPr lang="en-US" sz="2400" dirty="0"/>
              <a:t>Communication Skills (Written and Verbal)</a:t>
            </a:r>
          </a:p>
          <a:p>
            <a:r>
              <a:rPr lang="en-US" sz="2400" dirty="0"/>
              <a:t>Critical Thinking</a:t>
            </a:r>
          </a:p>
          <a:p>
            <a:r>
              <a:rPr lang="en-US" sz="2400" dirty="0"/>
              <a:t>Confidence</a:t>
            </a:r>
          </a:p>
          <a:p>
            <a:r>
              <a:rPr lang="en-US" sz="2400" dirty="0"/>
              <a:t>Core Education Skills (Math/Reading/Math/Science)</a:t>
            </a:r>
          </a:p>
          <a:p>
            <a:r>
              <a:rPr lang="en-US" sz="2400" dirty="0"/>
              <a:t>Ethical/Moral Standards</a:t>
            </a:r>
          </a:p>
          <a:p>
            <a:r>
              <a:rPr lang="en-US" sz="2400" dirty="0"/>
              <a:t>Life Skills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2D40-B6DF-130C-B5DF-5628BAA25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1892" y="2368756"/>
            <a:ext cx="4995334" cy="3879644"/>
          </a:xfrm>
        </p:spPr>
        <p:txBody>
          <a:bodyPr>
            <a:noAutofit/>
          </a:bodyPr>
          <a:lstStyle/>
          <a:p>
            <a:r>
              <a:rPr lang="en-US" sz="2400" dirty="0"/>
              <a:t>Open Minded/Accepting</a:t>
            </a:r>
          </a:p>
          <a:p>
            <a:r>
              <a:rPr lang="en-US" sz="2400" dirty="0"/>
              <a:t>Productive Member of Society</a:t>
            </a:r>
          </a:p>
          <a:p>
            <a:r>
              <a:rPr lang="en-US" sz="2400" dirty="0"/>
              <a:t>Prepared for next phase of life</a:t>
            </a:r>
          </a:p>
          <a:p>
            <a:r>
              <a:rPr lang="en-US" sz="2400" dirty="0"/>
              <a:t>Respect</a:t>
            </a:r>
          </a:p>
          <a:p>
            <a:r>
              <a:rPr lang="en-US" sz="2400" dirty="0"/>
              <a:t>Responsibility</a:t>
            </a:r>
          </a:p>
          <a:p>
            <a:r>
              <a:rPr lang="en-US" sz="2400" dirty="0"/>
              <a:t>Teamwork</a:t>
            </a:r>
          </a:p>
          <a:p>
            <a:r>
              <a:rPr lang="en-US" sz="2400" dirty="0"/>
              <a:t>Time Management</a:t>
            </a:r>
          </a:p>
          <a:p>
            <a:r>
              <a:rPr lang="en-US" sz="2400" dirty="0"/>
              <a:t>World View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8404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C6C8-8C65-EB38-F2AF-12684022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three best qualities of MPSD schools?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DCF7-3410-F466-36F9-544059F15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590" y="2368756"/>
            <a:ext cx="4996923" cy="4100870"/>
          </a:xfrm>
        </p:spPr>
        <p:txBody>
          <a:bodyPr>
            <a:normAutofit/>
          </a:bodyPr>
          <a:lstStyle/>
          <a:p>
            <a:r>
              <a:rPr lang="en-US" sz="2400" dirty="0"/>
              <a:t>Class Sizes</a:t>
            </a:r>
          </a:p>
          <a:p>
            <a:r>
              <a:rPr lang="en-US" sz="2400" dirty="0"/>
              <a:t>Communication</a:t>
            </a:r>
          </a:p>
          <a:p>
            <a:r>
              <a:rPr lang="en-US" sz="2400" dirty="0"/>
              <a:t>Course Offerings</a:t>
            </a:r>
          </a:p>
          <a:p>
            <a:r>
              <a:rPr lang="en-US" sz="2400" dirty="0"/>
              <a:t>Diversity</a:t>
            </a:r>
          </a:p>
          <a:p>
            <a:r>
              <a:rPr lang="en-US" sz="2400" dirty="0"/>
              <a:t>Extracurricular Options</a:t>
            </a:r>
          </a:p>
          <a:p>
            <a:r>
              <a:rPr lang="en-US" sz="2400" dirty="0"/>
              <a:t>Facilities</a:t>
            </a:r>
          </a:p>
          <a:p>
            <a:r>
              <a:rPr lang="en-US" sz="2400" dirty="0"/>
              <a:t>Fiscal Responsibility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2D40-B6DF-130C-B5DF-5628BAA25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1892" y="2368756"/>
            <a:ext cx="4995334" cy="3879644"/>
          </a:xfrm>
        </p:spPr>
        <p:txBody>
          <a:bodyPr>
            <a:noAutofit/>
          </a:bodyPr>
          <a:lstStyle/>
          <a:p>
            <a:r>
              <a:rPr lang="en-US" sz="2400" dirty="0"/>
              <a:t>Locations</a:t>
            </a:r>
          </a:p>
          <a:p>
            <a:r>
              <a:rPr lang="en-US" sz="2400" dirty="0"/>
              <a:t>Partnerships</a:t>
            </a:r>
          </a:p>
          <a:p>
            <a:r>
              <a:rPr lang="en-US" sz="2400" dirty="0"/>
              <a:t>Sense of Community</a:t>
            </a:r>
          </a:p>
          <a:p>
            <a:r>
              <a:rPr lang="en-US" sz="2400" dirty="0"/>
              <a:t>Staff/Teachers/Leadership</a:t>
            </a:r>
          </a:p>
          <a:p>
            <a:r>
              <a:rPr lang="en-US" sz="2400" dirty="0"/>
              <a:t>Support of Every Student</a:t>
            </a:r>
          </a:p>
          <a:p>
            <a:r>
              <a:rPr lang="en-US" sz="2400" dirty="0"/>
              <a:t>Tradition</a:t>
            </a:r>
          </a:p>
          <a:p>
            <a:r>
              <a:rPr lang="en-US" sz="2400" dirty="0"/>
              <a:t>Youth Apprentice/Work Study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5861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C6C8-8C65-EB38-F2AF-12684022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three things about MPSD schools that you would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DCF7-3410-F466-36F9-544059F15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590" y="2368756"/>
            <a:ext cx="4996923" cy="4100870"/>
          </a:xfrm>
        </p:spPr>
        <p:txBody>
          <a:bodyPr>
            <a:normAutofit/>
          </a:bodyPr>
          <a:lstStyle/>
          <a:p>
            <a:r>
              <a:rPr lang="en-US" sz="2400" dirty="0"/>
              <a:t>Class Sizes</a:t>
            </a:r>
          </a:p>
          <a:p>
            <a:r>
              <a:rPr lang="en-US" sz="2400" dirty="0"/>
              <a:t>Communication: More, Improved</a:t>
            </a:r>
          </a:p>
          <a:p>
            <a:r>
              <a:rPr lang="en-US" sz="2400" dirty="0"/>
              <a:t>Discipline/Bullying</a:t>
            </a:r>
          </a:p>
          <a:p>
            <a:r>
              <a:rPr lang="en-US" sz="2400" dirty="0"/>
              <a:t>Enforce Dress Code</a:t>
            </a:r>
          </a:p>
          <a:p>
            <a:r>
              <a:rPr lang="en-US" sz="2400" dirty="0"/>
              <a:t>Focus on Academic Achievement</a:t>
            </a:r>
          </a:p>
          <a:p>
            <a:r>
              <a:rPr lang="en-US" sz="2400" dirty="0"/>
              <a:t>Facilities Upgrades</a:t>
            </a:r>
          </a:p>
          <a:p>
            <a:r>
              <a:rPr lang="en-US" sz="2400" dirty="0"/>
              <a:t>Funding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2D40-B6DF-130C-B5DF-5628BAA25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1892" y="2368756"/>
            <a:ext cx="4995334" cy="3879644"/>
          </a:xfrm>
        </p:spPr>
        <p:txBody>
          <a:bodyPr>
            <a:noAutofit/>
          </a:bodyPr>
          <a:lstStyle/>
          <a:p>
            <a:r>
              <a:rPr lang="en-US" sz="2400" dirty="0"/>
              <a:t>More Emotional, Behavioral &amp; Support Staff</a:t>
            </a:r>
          </a:p>
          <a:p>
            <a:r>
              <a:rPr lang="en-US" sz="2400" dirty="0"/>
              <a:t>Politics Out of Classroom and Board</a:t>
            </a:r>
          </a:p>
          <a:p>
            <a:r>
              <a:rPr lang="en-US" sz="2400" dirty="0"/>
              <a:t>Respect and Accountability</a:t>
            </a:r>
          </a:p>
          <a:p>
            <a:r>
              <a:rPr lang="en-US" sz="2400" dirty="0"/>
              <a:t>Staff Retention/Recruitment/Morale</a:t>
            </a:r>
          </a:p>
          <a:p>
            <a:r>
              <a:rPr lang="en-US" sz="2400" dirty="0"/>
              <a:t>Standards Based Grading</a:t>
            </a:r>
          </a:p>
          <a:p>
            <a:r>
              <a:rPr lang="en-US" sz="2400" dirty="0"/>
              <a:t>Standardization Across Schools</a:t>
            </a:r>
          </a:p>
          <a:p>
            <a:r>
              <a:rPr lang="en-US" sz="2400" dirty="0"/>
              <a:t>Teach Life Skills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5001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9C42-5E99-15F3-2001-0C58DD9B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survey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F093B-E90D-FB1A-09E7-EF550167A3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surveys completed: 673</a:t>
            </a:r>
          </a:p>
        </p:txBody>
      </p:sp>
      <p:pic>
        <p:nvPicPr>
          <p:cNvPr id="4" name="Picture 3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6BD866C4-B2A9-D335-6CF5-B5708B9D1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618" y="643459"/>
            <a:ext cx="3378763" cy="19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5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4986-7FCA-1906-4BE7-91F6CB783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66" y="324464"/>
            <a:ext cx="10131425" cy="786581"/>
          </a:xfrm>
        </p:spPr>
        <p:txBody>
          <a:bodyPr/>
          <a:lstStyle/>
          <a:p>
            <a:r>
              <a:rPr lang="en-US" dirty="0"/>
              <a:t>Responses by Role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1A10CA-F09E-199F-0AE4-1C9CA0DF08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701531"/>
              </p:ext>
            </p:extLst>
          </p:nvPr>
        </p:nvGraphicFramePr>
        <p:xfrm>
          <a:off x="324466" y="1229032"/>
          <a:ext cx="11582400" cy="5417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058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731A6-FE26-A392-796E-A84C8501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36" y="188844"/>
            <a:ext cx="11777868" cy="1053548"/>
          </a:xfrm>
        </p:spPr>
        <p:txBody>
          <a:bodyPr>
            <a:normAutofit fontScale="90000"/>
          </a:bodyPr>
          <a:lstStyle/>
          <a:p>
            <a:r>
              <a:rPr lang="en-US" sz="3100" b="0" i="0" baseline="0" dirty="0">
                <a:effectLst/>
              </a:rPr>
              <a:t>What should be MPSD's key focus areas over the next three years?</a:t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D4E11CB-1040-FC8D-9261-569D3DE997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012986"/>
              </p:ext>
            </p:extLst>
          </p:nvPr>
        </p:nvGraphicFramePr>
        <p:xfrm>
          <a:off x="125896" y="904568"/>
          <a:ext cx="11940208" cy="576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3714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9C42-5E99-15F3-2001-0C58DD9B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pillars</a:t>
            </a:r>
          </a:p>
        </p:txBody>
      </p:sp>
      <p:pic>
        <p:nvPicPr>
          <p:cNvPr id="4" name="Picture 3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6BD866C4-B2A9-D335-6CF5-B5708B9D1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618" y="643459"/>
            <a:ext cx="3378763" cy="19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0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0BAE-A45A-592C-738C-570B6648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314631"/>
            <a:ext cx="10131425" cy="806245"/>
          </a:xfrm>
        </p:spPr>
        <p:txBody>
          <a:bodyPr/>
          <a:lstStyle/>
          <a:p>
            <a:r>
              <a:rPr lang="en-US" dirty="0"/>
              <a:t>Pillar 1: Student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B10A-FE32-C09B-6138-8906EDB7B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20876"/>
            <a:ext cx="4995334" cy="4670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Reach, challenge and prepare every student for success, through academic capacity and self-awareness, for success in school and life.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B99E-5DBA-6E2C-46B6-A102BF9E0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3" y="1120876"/>
            <a:ext cx="6183293" cy="508327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report card performance &amp; proficiency in core subjects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world learning linking knowledge and practice to the student’s future (further academic or trade education or enter work force)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Partnerships, Youth Apprentice Program, College Credit Programs, etc.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Social, Emotional and Physical &amp; Mental Wellness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Improvement and Growth for Each Student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Independence, critical thinking &amp; problem solving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Programs to support successful learning for students at all levels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Curriculum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Grading Scales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933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E8DC3-21FF-8767-7290-58603FAD7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01447"/>
            <a:ext cx="10131425" cy="678426"/>
          </a:xfrm>
        </p:spPr>
        <p:txBody>
          <a:bodyPr/>
          <a:lstStyle/>
          <a:p>
            <a:r>
              <a:rPr lang="en-US" dirty="0"/>
              <a:t>Pillar 2: student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5A8B-1AE7-4969-0EAB-E325CE3AD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79873"/>
            <a:ext cx="4995334" cy="461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 a responsible, caring and inclusive culture that prepares students for a positive and productive life through development of interpersonal skills and a commitment to the community.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E27E1-775E-7B7C-8AF2-2C1E2A695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4" y="1179873"/>
            <a:ext cx="5996479" cy="5063611"/>
          </a:xfrm>
        </p:spPr>
        <p:txBody>
          <a:bodyPr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Culture of Success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Discipline, Code of Conduct, Behavior, Attendance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Expectations &amp; Accountability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Recognition/Reward Excellence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Belonging and Well Being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 and Inclusion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Partnerships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Co-Curricular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436881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3A5A-6247-873B-8933-15CC5BF7F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11277"/>
            <a:ext cx="10131425" cy="658761"/>
          </a:xfrm>
        </p:spPr>
        <p:txBody>
          <a:bodyPr/>
          <a:lstStyle/>
          <a:p>
            <a:r>
              <a:rPr lang="en-US" dirty="0"/>
              <a:t>Pillar 3: workforce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E7CDA-60A0-8400-7C26-ADA687F26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70038"/>
            <a:ext cx="4995334" cy="5176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Recruit, develop, support, and retain effective educators, staff and school leaders through investment in all employees, encouraging innovation, and celebrating success.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B5A3-FF99-9716-1746-55E46CB12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170037"/>
            <a:ext cx="5937486" cy="5034118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Hire Permanent Superintendent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and Recruitment Strategies (Employer of Choice)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Growth: Strengthen Employees Belonging and Impact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 Ongoing Education (i.e., building skillset)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Innovation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Competitive Compensation &amp; Benefits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Collaboration, Team Building and Respect at all levels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(Meetings, Prep Time, etc.)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Way Communication (Listening and Engagement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790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9C42-5E99-15F3-2001-0C58DD9B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Survey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F093B-E90D-FB1A-09E7-EF550167A3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surveys completed: 470</a:t>
            </a:r>
          </a:p>
        </p:txBody>
      </p:sp>
      <p:pic>
        <p:nvPicPr>
          <p:cNvPr id="4" name="Picture 3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6BD866C4-B2A9-D335-6CF5-B5708B9D1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618" y="643459"/>
            <a:ext cx="3378763" cy="19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59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1C41-D74B-2B94-DE64-ED8C71BA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452285"/>
            <a:ext cx="10131425" cy="757084"/>
          </a:xfrm>
        </p:spPr>
        <p:txBody>
          <a:bodyPr/>
          <a:lstStyle/>
          <a:p>
            <a:r>
              <a:rPr lang="en-US" dirty="0"/>
              <a:t>Pillar 4: infrastructure &amp; 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4CCB-09B3-3E58-AE7C-8B02243B1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209369"/>
            <a:ext cx="4995334" cy="5024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Champion the needs of MPSD and be responsible stewards of the public’s investment.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5A748-4199-3E7A-4690-CDCCECE88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209369"/>
            <a:ext cx="4995332" cy="5024283"/>
          </a:xfrm>
        </p:spPr>
        <p:txBody>
          <a:bodyPr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– current state, life expectancy, future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and Security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5-year capital plan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per Student (i.e., Operational Expenses)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Stewardship/Finances</a:t>
            </a:r>
          </a:p>
        </p:txBody>
      </p:sp>
    </p:spTree>
    <p:extLst>
      <p:ext uri="{BB962C8B-B14F-4D97-AF65-F5344CB8AC3E}">
        <p14:creationId xmlns:p14="http://schemas.microsoft.com/office/powerpoint/2010/main" val="1723751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F432-325A-893F-7FFB-73E3DEFD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21111"/>
            <a:ext cx="10131425" cy="835742"/>
          </a:xfrm>
        </p:spPr>
        <p:txBody>
          <a:bodyPr/>
          <a:lstStyle/>
          <a:p>
            <a:r>
              <a:rPr lang="en-US" dirty="0"/>
              <a:t>Pillar 5: stakeholder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502D2-7EF7-6D48-B472-72CC5BAB4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356853"/>
            <a:ext cx="4995334" cy="49800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 meaningful communication, foster collaboration, and develop relationships with all stakeholders to build trust across the school community.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302BD-D97F-625F-4E65-82B6BBEA9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356853"/>
            <a:ext cx="5947318" cy="4980036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Timely, Professional and Two-Way Communication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 Engagement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Strong Relationships and Trust Across School Community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website and technology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meetings and input</a:t>
            </a:r>
          </a:p>
        </p:txBody>
      </p:sp>
    </p:spTree>
    <p:extLst>
      <p:ext uri="{BB962C8B-B14F-4D97-AF65-F5344CB8AC3E}">
        <p14:creationId xmlns:p14="http://schemas.microsoft.com/office/powerpoint/2010/main" val="781571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B028-FAB4-9668-7106-7790A9DD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E42F1-F60C-2C20-D3C0-600DDDCA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Listening Sessions:</a:t>
            </a:r>
          </a:p>
          <a:p>
            <a:pPr lvl="1"/>
            <a:r>
              <a:rPr lang="en-US" sz="2200" dirty="0"/>
              <a:t>Principals and Associate Principals: 10/12/2022</a:t>
            </a:r>
          </a:p>
          <a:p>
            <a:pPr lvl="1"/>
            <a:r>
              <a:rPr lang="en-US" sz="2200" dirty="0"/>
              <a:t>Superintendent Direct Reports: TBD</a:t>
            </a:r>
          </a:p>
          <a:p>
            <a:pPr lvl="1"/>
            <a:r>
              <a:rPr lang="en-US" sz="2200" dirty="0"/>
              <a:t>Teachers &amp; Staff: TBD, 3-4 Sessions Total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Action Items and Present to BOE @ 12/13/2022 Meeting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Finalized Plan and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for Approval @ 1/10/2023 Meeting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0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35-CEDC-AD92-ED60-E2928F61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52" y="309716"/>
            <a:ext cx="11294448" cy="801329"/>
          </a:xfrm>
        </p:spPr>
        <p:txBody>
          <a:bodyPr/>
          <a:lstStyle/>
          <a:p>
            <a:r>
              <a:rPr lang="en-US" dirty="0"/>
              <a:t>How Satisfied Are You with the quality of MPSD?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DA45D-59CB-C263-4A90-BD9A4B2F88E4}"/>
              </a:ext>
            </a:extLst>
          </p:cNvPr>
          <p:cNvSpPr txBox="1"/>
          <p:nvPr/>
        </p:nvSpPr>
        <p:spPr>
          <a:xfrm>
            <a:off x="5034117" y="4316361"/>
            <a:ext cx="639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4.6%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4E94A8-77B4-26AB-FEB3-3E018B97CC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667686"/>
              </p:ext>
            </p:extLst>
          </p:nvPr>
        </p:nvGraphicFramePr>
        <p:xfrm>
          <a:off x="287952" y="1347019"/>
          <a:ext cx="11616096" cy="520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92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C924-C13E-5FE0-1FB8-0E4E827E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45" y="284509"/>
            <a:ext cx="10131425" cy="767543"/>
          </a:xfrm>
        </p:spPr>
        <p:txBody>
          <a:bodyPr/>
          <a:lstStyle/>
          <a:p>
            <a:r>
              <a:rPr lang="en-US" dirty="0"/>
              <a:t>How long have you lived in the district?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D20AF3-CCB4-02AA-DF7A-91B5728656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060674"/>
              </p:ext>
            </p:extLst>
          </p:nvPr>
        </p:nvGraphicFramePr>
        <p:xfrm>
          <a:off x="449827" y="1052052"/>
          <a:ext cx="11339050" cy="5521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9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01795-84FF-7FA0-275E-7B31FA7CE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9" y="78868"/>
            <a:ext cx="11593906" cy="1456267"/>
          </a:xfrm>
        </p:spPr>
        <p:txBody>
          <a:bodyPr>
            <a:normAutofit fontScale="90000"/>
          </a:bodyPr>
          <a:lstStyle/>
          <a:p>
            <a:r>
              <a:rPr lang="en-US" dirty="0"/>
              <a:t>During the time you have lived here, do you think of education has improved, stayed the same or declined?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54BCF9-9CCC-9189-1048-5C51C4F58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495510"/>
              </p:ext>
            </p:extLst>
          </p:nvPr>
        </p:nvGraphicFramePr>
        <p:xfrm>
          <a:off x="401449" y="1651819"/>
          <a:ext cx="11495583" cy="4935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49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76EC-09AF-832C-1CD0-003507755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8" y="183141"/>
            <a:ext cx="11646308" cy="1456267"/>
          </a:xfrm>
        </p:spPr>
        <p:txBody>
          <a:bodyPr>
            <a:normAutofit fontScale="90000"/>
          </a:bodyPr>
          <a:lstStyle/>
          <a:p>
            <a:r>
              <a:rPr lang="en-US" dirty="0"/>
              <a:t>Do you have any children who currently attend an </a:t>
            </a:r>
            <a:r>
              <a:rPr lang="en-US" dirty="0" err="1"/>
              <a:t>mpsd</a:t>
            </a:r>
            <a:r>
              <a:rPr lang="en-US" dirty="0"/>
              <a:t> school, have graduated, attend private school or are home schooled?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592765-DBEC-2955-115F-830518A11C8A}"/>
              </a:ext>
            </a:extLst>
          </p:cNvPr>
          <p:cNvSpPr txBox="1"/>
          <p:nvPr/>
        </p:nvSpPr>
        <p:spPr>
          <a:xfrm>
            <a:off x="5191432" y="3569110"/>
            <a:ext cx="6587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</a:rPr>
              <a:t>3.4%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0A612-E5EC-56CA-06EC-FE2839D86F05}"/>
              </a:ext>
            </a:extLst>
          </p:cNvPr>
          <p:cNvSpPr txBox="1"/>
          <p:nvPr/>
        </p:nvSpPr>
        <p:spPr>
          <a:xfrm>
            <a:off x="5417574" y="3930540"/>
            <a:ext cx="6587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</a:rPr>
              <a:t>1.1%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DF0E294-5F54-05D7-1272-72D4602A7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066948"/>
              </p:ext>
            </p:extLst>
          </p:nvPr>
        </p:nvGraphicFramePr>
        <p:xfrm>
          <a:off x="398208" y="1639407"/>
          <a:ext cx="11518489" cy="503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13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E303D-FC4F-C6F8-D044-9F1D8E9E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1" y="270389"/>
            <a:ext cx="11798710" cy="1165122"/>
          </a:xfrm>
        </p:spPr>
        <p:txBody>
          <a:bodyPr>
            <a:normAutofit fontScale="90000"/>
          </a:bodyPr>
          <a:lstStyle/>
          <a:p>
            <a:r>
              <a:rPr lang="en-US" dirty="0"/>
              <a:t>Rate how satisfied you are with how the District handles each item.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D95FD2-3ED3-5420-2A6C-A71967E91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654331"/>
              </p:ext>
            </p:extLst>
          </p:nvPr>
        </p:nvGraphicFramePr>
        <p:xfrm>
          <a:off x="255640" y="1337187"/>
          <a:ext cx="11680722" cy="525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185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731A6-FE26-A392-796E-A84C8501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36" y="188844"/>
            <a:ext cx="11777868" cy="587904"/>
          </a:xfrm>
        </p:spPr>
        <p:txBody>
          <a:bodyPr>
            <a:normAutofit fontScale="90000"/>
          </a:bodyPr>
          <a:lstStyle/>
          <a:p>
            <a:r>
              <a:rPr lang="en-US" sz="3100" b="0" i="0" baseline="0" dirty="0">
                <a:effectLst/>
              </a:rPr>
              <a:t>What should be MPSD's key focus areas over the next three years?</a:t>
            </a:r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191ABE6-D776-D8AD-166A-25A14CE54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713393"/>
              </p:ext>
            </p:extLst>
          </p:nvPr>
        </p:nvGraphicFramePr>
        <p:xfrm>
          <a:off x="403124" y="953729"/>
          <a:ext cx="11500640" cy="5584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667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C6C8-8C65-EB38-F2AF-12684022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there any additional priority areas not listed in the previous questions that should be considered?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DCF7-3410-F466-36F9-544059F15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590" y="2368756"/>
            <a:ext cx="4996923" cy="292099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Challenge Advanced Students</a:t>
            </a:r>
          </a:p>
          <a:p>
            <a:r>
              <a:rPr lang="en-US" sz="2400" dirty="0"/>
              <a:t>Communication</a:t>
            </a:r>
          </a:p>
          <a:p>
            <a:r>
              <a:rPr lang="en-US" sz="2400" dirty="0"/>
              <a:t>Diversity/Inclusion</a:t>
            </a:r>
          </a:p>
          <a:p>
            <a:r>
              <a:rPr lang="en-US" sz="2400" dirty="0"/>
              <a:t>Eating Habits/Wellness</a:t>
            </a:r>
          </a:p>
          <a:p>
            <a:r>
              <a:rPr lang="en-US" sz="2400" dirty="0"/>
              <a:t>Life Skills</a:t>
            </a:r>
          </a:p>
          <a:p>
            <a:r>
              <a:rPr lang="en-US" sz="2400" dirty="0"/>
              <a:t>Less Focus on Social Movements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2D40-B6DF-130C-B5DF-5628BAA25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1892" y="2368756"/>
            <a:ext cx="4995334" cy="2920998"/>
          </a:xfrm>
        </p:spPr>
        <p:txBody>
          <a:bodyPr>
            <a:noAutofit/>
          </a:bodyPr>
          <a:lstStyle/>
          <a:p>
            <a:r>
              <a:rPr lang="en-US" sz="2400" dirty="0"/>
              <a:t>More Clubs (Middle School)</a:t>
            </a:r>
          </a:p>
          <a:p>
            <a:r>
              <a:rPr lang="en-US" sz="2400" dirty="0"/>
              <a:t>Personal Finance</a:t>
            </a:r>
          </a:p>
          <a:p>
            <a:r>
              <a:rPr lang="en-US" sz="2400" dirty="0"/>
              <a:t>Special Education</a:t>
            </a:r>
          </a:p>
          <a:p>
            <a:r>
              <a:rPr lang="en-US" sz="2400" dirty="0"/>
              <a:t>Staff Retention/Recognition</a:t>
            </a:r>
          </a:p>
          <a:p>
            <a:r>
              <a:rPr lang="en-US" sz="2400" dirty="0"/>
              <a:t>Student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431605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1275</TotalTime>
  <Words>811</Words>
  <Application>Microsoft Office PowerPoint</Application>
  <PresentationFormat>Widescreen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Celestial</vt:lpstr>
      <vt:lpstr>Strategic Plan Update</vt:lpstr>
      <vt:lpstr>Community Survey Results</vt:lpstr>
      <vt:lpstr>How Satisfied Are You with the quality of MPSD?</vt:lpstr>
      <vt:lpstr>How long have you lived in the district?</vt:lpstr>
      <vt:lpstr>During the time you have lived here, do you think of education has improved, stayed the same or declined?</vt:lpstr>
      <vt:lpstr>Do you have any children who currently attend an mpsd school, have graduated, attend private school or are home schooled?</vt:lpstr>
      <vt:lpstr>Rate how satisfied you are with how the District handles each item. </vt:lpstr>
      <vt:lpstr>What should be MPSD's key focus areas over the next three years?</vt:lpstr>
      <vt:lpstr>Are there any additional priority areas not listed in the previous questions that should be considered?</vt:lpstr>
      <vt:lpstr>What skills and qualities should an MPSD graduate possess?</vt:lpstr>
      <vt:lpstr>What are the three best qualities of MPSD schools?</vt:lpstr>
      <vt:lpstr>What are three things about MPSD schools that you would change?</vt:lpstr>
      <vt:lpstr>Total survey results</vt:lpstr>
      <vt:lpstr>Responses by Role</vt:lpstr>
      <vt:lpstr>What should be MPSD's key focus areas over the next three years? </vt:lpstr>
      <vt:lpstr>Draft pillars</vt:lpstr>
      <vt:lpstr>Pillar 1: Student success</vt:lpstr>
      <vt:lpstr>Pillar 2: student culture</vt:lpstr>
      <vt:lpstr>Pillar 3: workforce engagement</vt:lpstr>
      <vt:lpstr>Pillar 4: infrastructure &amp; funding </vt:lpstr>
      <vt:lpstr>Pillar 5: stakeholder relationships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Update</dc:title>
  <dc:creator>Brett Norell</dc:creator>
  <cp:lastModifiedBy>Brett Norell</cp:lastModifiedBy>
  <cp:revision>3</cp:revision>
  <cp:lastPrinted>2022-10-11T21:33:26Z</cp:lastPrinted>
  <dcterms:created xsi:type="dcterms:W3CDTF">2022-09-12T14:48:56Z</dcterms:created>
  <dcterms:modified xsi:type="dcterms:W3CDTF">2022-10-13T14:46:05Z</dcterms:modified>
</cp:coreProperties>
</file>